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9.png" ContentType="image/png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3.png" ContentType="image/png"/>
  <Override PartName="/ppt/media/image15.wmf" ContentType="image/x-wmf"/>
  <Override PartName="/ppt/media/image4.png" ContentType="image/png"/>
  <Override PartName="/ppt/media/image16.wmf" ContentType="image/x-wmf"/>
  <Override PartName="/ppt/media/image5.png" ContentType="image/png"/>
  <Override PartName="/ppt/media/image17.wmf" ContentType="image/x-wmf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x="12192000" cy="6858000"/>
  <p:notesSz cx="7102475" cy="9388475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59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C4E8F500-39CF-498C-9EF7-212CCB374A47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body"/>
          </p:nvPr>
        </p:nvSpPr>
        <p:spPr>
          <a:xfrm>
            <a:off x="710280" y="4518360"/>
            <a:ext cx="5681520" cy="3696480"/>
          </a:xfrm>
          <a:prstGeom prst="rect">
            <a:avLst/>
          </a:prstGeom>
        </p:spPr>
        <p:txBody>
          <a:bodyPr lIns="94320" rIns="94320" tIns="47160" bIns="47160"/>
          <a:p>
            <a:endParaRPr/>
          </a:p>
        </p:txBody>
      </p:sp>
      <p:sp>
        <p:nvSpPr>
          <p:cNvPr id="441" name="TextShape 2"/>
          <p:cNvSpPr txBox="1"/>
          <p:nvPr/>
        </p:nvSpPr>
        <p:spPr>
          <a:xfrm>
            <a:off x="0" y="8917560"/>
            <a:ext cx="3077280" cy="470520"/>
          </a:xfrm>
          <a:prstGeom prst="rect">
            <a:avLst/>
          </a:prstGeom>
          <a:noFill/>
          <a:ln>
            <a:noFill/>
          </a:ln>
        </p:spPr>
        <p:txBody>
          <a:bodyPr lIns="94320" rIns="94320" tIns="47160" bIns="47160" anchor="b"/>
          <a:p>
            <a:pPr>
              <a:lnSpc>
                <a:spcPct val="100000"/>
              </a:lnSpc>
            </a:pPr>
            <a:r>
              <a:rPr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McKesson Proprietary and Confidential</a:t>
            </a:r>
            <a:endParaRPr/>
          </a:p>
        </p:txBody>
      </p:sp>
      <p:sp>
        <p:nvSpPr>
          <p:cNvPr id="442" name="TextShape 3"/>
          <p:cNvSpPr txBox="1"/>
          <p:nvPr/>
        </p:nvSpPr>
        <p:spPr>
          <a:xfrm>
            <a:off x="4023000" y="8917560"/>
            <a:ext cx="3077280" cy="470520"/>
          </a:xfrm>
          <a:prstGeom prst="rect">
            <a:avLst/>
          </a:prstGeom>
          <a:noFill/>
          <a:ln>
            <a:noFill/>
          </a:ln>
        </p:spPr>
        <p:txBody>
          <a:bodyPr lIns="94320" rIns="94320" tIns="47160" bIns="47160" anchor="b"/>
          <a:p>
            <a:pPr algn="r">
              <a:lnSpc>
                <a:spcPct val="100000"/>
              </a:lnSpc>
            </a:pPr>
            <a:fld id="{68A6C181-4E43-4071-8D9B-6E74F3B1FC28}" type="slidenum">
              <a:rPr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body"/>
          </p:nvPr>
        </p:nvSpPr>
        <p:spPr>
          <a:xfrm>
            <a:off x="710280" y="4518360"/>
            <a:ext cx="5681520" cy="3696480"/>
          </a:xfrm>
          <a:prstGeom prst="rect">
            <a:avLst/>
          </a:prstGeom>
        </p:spPr>
        <p:txBody>
          <a:bodyPr lIns="94320" rIns="94320" tIns="47160" bIns="47160"/>
          <a:p>
            <a:pPr marL="343080" indent="-342720">
              <a:lnSpc>
                <a:spcPct val="115000"/>
              </a:lnSpc>
              <a:buClr>
                <a:srgbClr val="ffffff"/>
              </a:buClr>
              <a:buFont typeface="Symbol"/>
              <a:buChar char=""/>
            </a:pPr>
            <a:r>
              <a:rPr lang="en-US" sz="1200" spc="-1" strike="noStrike"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Our unique two-tier distribution network ensures we have the product you need at the distribution center nearest you. </a:t>
            </a:r>
            <a:endParaRPr/>
          </a:p>
          <a:p>
            <a:pPr marL="343080" indent="-342720">
              <a:lnSpc>
                <a:spcPct val="115000"/>
              </a:lnSpc>
              <a:buClr>
                <a:srgbClr val="ffffff"/>
              </a:buClr>
              <a:buFont typeface="Symbol"/>
              <a:buChar char=""/>
            </a:pPr>
            <a:r>
              <a:rPr lang="en-US" sz="1200" spc="-1" strike="noStrike"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We have 28 distribution centers coast to coast, including 2 redistribution centers strategically placed throughout the nation.</a:t>
            </a:r>
            <a:endParaRPr/>
          </a:p>
          <a:p>
            <a:pPr marL="343080" indent="-342720">
              <a:lnSpc>
                <a:spcPct val="115000"/>
              </a:lnSpc>
              <a:buClr>
                <a:srgbClr val="ffffff"/>
              </a:buClr>
              <a:buFont typeface="Symbol"/>
              <a:buChar char=""/>
            </a:pPr>
            <a:r>
              <a:rPr lang="en-US" sz="1200" spc="-1" strike="noStrike"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We partner closely with manufacturers to ensure we receive the largest and earliest shipments into our 2 massive re-distribution centers. </a:t>
            </a:r>
            <a:endParaRPr/>
          </a:p>
          <a:p>
            <a:pPr marL="343080" indent="-342720">
              <a:lnSpc>
                <a:spcPct val="115000"/>
              </a:lnSpc>
              <a:buClr>
                <a:srgbClr val="ffffff"/>
              </a:buClr>
              <a:buFont typeface="Symbol"/>
              <a:buChar char=""/>
            </a:pPr>
            <a:r>
              <a:rPr lang="en-US" sz="1200" spc="-1" strike="noStrike"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Leveraging sophisticated analytics, the re-distribution centers ship daily deliveries to regional distribution centers, ensuring they hold optimal inventory for their local customers.</a:t>
            </a:r>
            <a:endParaRPr/>
          </a:p>
          <a:p>
            <a:pPr marL="343080" indent="-342720">
              <a:lnSpc>
                <a:spcPct val="115000"/>
              </a:lnSpc>
              <a:buClr>
                <a:srgbClr val="ffffff"/>
              </a:buClr>
              <a:buFont typeface="Symbol"/>
              <a:buChar char=""/>
            </a:pPr>
            <a:r>
              <a:rPr lang="en-US" sz="1200" spc="-1" strike="noStrike"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We continue to invest in our supply chain network, with three state of the art facilities and a new National RDC enhancing our abilities to manage inventory more effectively. </a:t>
            </a:r>
            <a:endParaRPr/>
          </a:p>
        </p:txBody>
      </p:sp>
      <p:sp>
        <p:nvSpPr>
          <p:cNvPr id="444" name="TextShape 2"/>
          <p:cNvSpPr txBox="1"/>
          <p:nvPr/>
        </p:nvSpPr>
        <p:spPr>
          <a:xfrm>
            <a:off x="0" y="8917560"/>
            <a:ext cx="3077280" cy="470520"/>
          </a:xfrm>
          <a:prstGeom prst="rect">
            <a:avLst/>
          </a:prstGeom>
          <a:noFill/>
          <a:ln>
            <a:noFill/>
          </a:ln>
        </p:spPr>
        <p:txBody>
          <a:bodyPr lIns="94320" rIns="94320" tIns="47160" bIns="47160" anchor="b"/>
          <a:p>
            <a:pPr>
              <a:lnSpc>
                <a:spcPct val="100000"/>
              </a:lnSpc>
            </a:pPr>
            <a:r>
              <a:rPr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The information presented in this proposal is solely for the purpose of discussion and is not intended as a complete summary of potential terms and conditions envisioned by McKesson.  No legally binding obligations would be created until a mutually agreed upon definitive, written supply agreement is executed by and between Captis and McKesson. </a:t>
            </a:r>
            <a:endParaRPr/>
          </a:p>
        </p:txBody>
      </p:sp>
      <p:sp>
        <p:nvSpPr>
          <p:cNvPr id="445" name="TextShape 3"/>
          <p:cNvSpPr txBox="1"/>
          <p:nvPr/>
        </p:nvSpPr>
        <p:spPr>
          <a:xfrm>
            <a:off x="4023000" y="8917560"/>
            <a:ext cx="3077280" cy="470520"/>
          </a:xfrm>
          <a:prstGeom prst="rect">
            <a:avLst/>
          </a:prstGeom>
          <a:noFill/>
          <a:ln>
            <a:noFill/>
          </a:ln>
        </p:spPr>
        <p:txBody>
          <a:bodyPr lIns="94320" rIns="94320" tIns="47160" bIns="47160" anchor="b"/>
          <a:p>
            <a:pPr algn="r">
              <a:lnSpc>
                <a:spcPct val="100000"/>
              </a:lnSpc>
            </a:pPr>
            <a:fld id="{B8B65548-ED34-45E5-8AAB-E57871A68496}" type="slidenum">
              <a:rPr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body"/>
          </p:nvPr>
        </p:nvSpPr>
        <p:spPr>
          <a:xfrm>
            <a:off x="710280" y="4518360"/>
            <a:ext cx="5681520" cy="3696480"/>
          </a:xfrm>
          <a:prstGeom prst="rect">
            <a:avLst/>
          </a:prstGeom>
        </p:spPr>
        <p:txBody>
          <a:bodyPr lIns="94320" rIns="94320" tIns="47160" bIns="47160"/>
          <a:p>
            <a:endParaRPr/>
          </a:p>
        </p:txBody>
      </p:sp>
      <p:sp>
        <p:nvSpPr>
          <p:cNvPr id="447" name="TextShape 2"/>
          <p:cNvSpPr txBox="1"/>
          <p:nvPr/>
        </p:nvSpPr>
        <p:spPr>
          <a:xfrm>
            <a:off x="4023000" y="8917560"/>
            <a:ext cx="3077280" cy="470520"/>
          </a:xfrm>
          <a:prstGeom prst="rect">
            <a:avLst/>
          </a:prstGeom>
          <a:noFill/>
          <a:ln>
            <a:noFill/>
          </a:ln>
        </p:spPr>
        <p:txBody>
          <a:bodyPr lIns="94320" rIns="94320" tIns="47160" bIns="47160" anchor="b"/>
          <a:p>
            <a:pPr algn="r">
              <a:lnSpc>
                <a:spcPct val="100000"/>
              </a:lnSpc>
            </a:pPr>
            <a:fld id="{56997739-D31E-44BE-A13B-410D6C2A791B}" type="slidenum">
              <a:rPr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357120" y="3867120"/>
            <a:ext cx="1148364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2413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3571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8" name="" descr=""/>
          <p:cNvPicPr/>
          <p:nvPr/>
        </p:nvPicPr>
        <p:blipFill>
          <a:blip r:embed="rId2"/>
          <a:stretch/>
        </p:blipFill>
        <p:spPr>
          <a:xfrm>
            <a:off x="3613320" y="1794960"/>
            <a:ext cx="4970880" cy="3966120"/>
          </a:xfrm>
          <a:prstGeom prst="rect">
            <a:avLst/>
          </a:prstGeom>
          <a:ln>
            <a:noFill/>
          </a:ln>
        </p:spPr>
      </p:pic>
      <p:pic>
        <p:nvPicPr>
          <p:cNvPr id="39" name="" descr=""/>
          <p:cNvPicPr/>
          <p:nvPr/>
        </p:nvPicPr>
        <p:blipFill>
          <a:blip r:embed="rId3"/>
          <a:stretch/>
        </p:blipFill>
        <p:spPr>
          <a:xfrm>
            <a:off x="3613320" y="1794960"/>
            <a:ext cx="4970880" cy="39661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357480" y="345960"/>
            <a:ext cx="11483640" cy="168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3571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413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357120" y="3867120"/>
            <a:ext cx="1148364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357120" y="3867120"/>
            <a:ext cx="1148364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413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3571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3613320" y="1794960"/>
            <a:ext cx="4970880" cy="396612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3613320" y="1794960"/>
            <a:ext cx="4970880" cy="39661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357480" y="345960"/>
            <a:ext cx="11483640" cy="168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3571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413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357120" y="3867120"/>
            <a:ext cx="1148364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357120" y="3867120"/>
            <a:ext cx="1148364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2413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3571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6" name="" descr=""/>
          <p:cNvPicPr/>
          <p:nvPr/>
        </p:nvPicPr>
        <p:blipFill>
          <a:blip r:embed="rId2"/>
          <a:stretch/>
        </p:blipFill>
        <p:spPr>
          <a:xfrm>
            <a:off x="3613320" y="1794960"/>
            <a:ext cx="4970880" cy="396612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3"/>
          <a:stretch/>
        </p:blipFill>
        <p:spPr>
          <a:xfrm>
            <a:off x="3613320" y="1794960"/>
            <a:ext cx="4970880" cy="39661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357480" y="345960"/>
            <a:ext cx="11483640" cy="168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3571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2413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357120" y="3867120"/>
            <a:ext cx="1148364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357120" y="3867120"/>
            <a:ext cx="1148364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2413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3571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53" name="" descr=""/>
          <p:cNvPicPr/>
          <p:nvPr/>
        </p:nvPicPr>
        <p:blipFill>
          <a:blip r:embed="rId2"/>
          <a:stretch/>
        </p:blipFill>
        <p:spPr>
          <a:xfrm>
            <a:off x="3613320" y="1794960"/>
            <a:ext cx="4970880" cy="3966120"/>
          </a:xfrm>
          <a:prstGeom prst="rect">
            <a:avLst/>
          </a:prstGeom>
          <a:ln>
            <a:noFill/>
          </a:ln>
        </p:spPr>
      </p:pic>
      <p:pic>
        <p:nvPicPr>
          <p:cNvPr id="154" name="" descr=""/>
          <p:cNvPicPr/>
          <p:nvPr/>
        </p:nvPicPr>
        <p:blipFill>
          <a:blip r:embed="rId3"/>
          <a:stretch/>
        </p:blipFill>
        <p:spPr>
          <a:xfrm>
            <a:off x="3613320" y="1794960"/>
            <a:ext cx="4970880" cy="39661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357480" y="345960"/>
            <a:ext cx="11483640" cy="168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3571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3966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41320" y="38671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3571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41320" y="1795320"/>
            <a:ext cx="560376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357120" y="3867120"/>
            <a:ext cx="11483640" cy="1891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McK Logo" descr=""/>
          <p:cNvPicPr/>
          <p:nvPr/>
        </p:nvPicPr>
        <p:blipFill>
          <a:blip r:embed="rId2"/>
          <a:stretch/>
        </p:blipFill>
        <p:spPr>
          <a:xfrm>
            <a:off x="10482120" y="6308280"/>
            <a:ext cx="1397880" cy="21852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ftr"/>
          </p:nvPr>
        </p:nvSpPr>
        <p:spPr>
          <a:xfrm>
            <a:off x="1401120" y="6344280"/>
            <a:ext cx="4114440" cy="182520"/>
          </a:xfrm>
          <a:prstGeom prst="rect">
            <a:avLst/>
          </a:prstGeom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743040" y="6344280"/>
            <a:ext cx="627120" cy="182520"/>
          </a:xfrm>
          <a:prstGeom prst="rect">
            <a:avLst/>
          </a:prstGeom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3" name="PlaceHolder 3"/>
          <p:cNvSpPr>
            <a:spLocks noGrp="1"/>
          </p:cNvSpPr>
          <p:nvPr>
            <p:ph type="sldNum"/>
          </p:nvPr>
        </p:nvSpPr>
        <p:spPr>
          <a:xfrm>
            <a:off x="357480" y="6344280"/>
            <a:ext cx="354600" cy="182520"/>
          </a:xfrm>
          <a:prstGeom prst="rect">
            <a:avLst/>
          </a:prstGeom>
        </p:spPr>
        <p:txBody>
          <a:bodyPr lIns="0" rIns="0" tIns="0" bIns="0" anchor="b"/>
          <a:p>
            <a:pPr>
              <a:lnSpc>
                <a:spcPct val="100000"/>
              </a:lnSpc>
            </a:pPr>
            <a:fld id="{10331BA3-CD35-47ED-8199-5324BD59DE3F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357120" y="1795320"/>
            <a:ext cx="11483640" cy="39661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/>
          </a:p>
          <a:p>
            <a:pPr marL="228600" indent="-2282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LevelEdit Master text styles</a:t>
            </a:r>
            <a:endParaRPr/>
          </a:p>
          <a:p>
            <a:pPr lvl="1" marL="685800" indent="-228240">
              <a:lnSpc>
                <a:spcPct val="100000"/>
              </a:lnSpc>
              <a:buClr>
                <a:srgbClr val="404040"/>
              </a:buClr>
              <a:buFont typeface="Arial"/>
              <a:buChar char="–"/>
            </a:pPr>
            <a:r>
              <a:rPr lang="en-US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level</a:t>
            </a:r>
            <a:endParaRPr/>
          </a:p>
          <a:p>
            <a:pPr lvl="2" marL="1143000" indent="-228240">
              <a:lnSpc>
                <a:spcPct val="100000"/>
              </a:lnSpc>
              <a:buClr>
                <a:srgbClr val="404040"/>
              </a:buClr>
              <a:buFont typeface="Arial"/>
              <a:buChar char="–"/>
            </a:pPr>
            <a:r>
              <a:rPr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level</a:t>
            </a:r>
            <a:endParaRPr/>
          </a:p>
          <a:p>
            <a:pPr lvl="3" marL="1600200" indent="-2282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16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level</a:t>
            </a:r>
            <a:endParaRPr/>
          </a:p>
          <a:p>
            <a:pPr lvl="4" marL="2057400" indent="-2282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level</a:t>
            </a:r>
            <a:endParaRPr/>
          </a:p>
        </p:txBody>
      </p:sp>
      <p:sp>
        <p:nvSpPr>
          <p:cNvPr id="5" name="PlaceHolder 5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Click to edit Master title style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5a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cK Logo" descr=""/>
          <p:cNvPicPr/>
          <p:nvPr/>
        </p:nvPicPr>
        <p:blipFill>
          <a:blip r:embed="rId2"/>
          <a:stretch/>
        </p:blipFill>
        <p:spPr>
          <a:xfrm>
            <a:off x="10482120" y="6308280"/>
            <a:ext cx="1397880" cy="218520"/>
          </a:xfrm>
          <a:prstGeom prst="rect">
            <a:avLst/>
          </a:prstGeom>
          <a:ln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2324880" y="2529720"/>
            <a:ext cx="7542000" cy="1809720"/>
          </a:xfrm>
          <a:prstGeom prst="rect">
            <a:avLst/>
          </a:prstGeom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i="1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Divider Slide Title </a:t>
            </a:r>
            <a:r>
              <a:rPr i="1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
</a:t>
            </a:r>
            <a:r>
              <a:rPr i="1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Georgia Italic 36 pt</a:t>
            </a:r>
            <a:endParaRPr/>
          </a:p>
        </p:txBody>
      </p:sp>
      <p:pic>
        <p:nvPicPr>
          <p:cNvPr id="42" name="McKesson Logo" descr=""/>
          <p:cNvPicPr/>
          <p:nvPr/>
        </p:nvPicPr>
        <p:blipFill>
          <a:blip r:embed="rId3"/>
          <a:stretch/>
        </p:blipFill>
        <p:spPr>
          <a:xfrm>
            <a:off x="10153800" y="347760"/>
            <a:ext cx="1685520" cy="240480"/>
          </a:xfrm>
          <a:prstGeom prst="rect">
            <a:avLst/>
          </a:prstGeom>
          <a:ln>
            <a:noFill/>
          </a:ln>
        </p:spPr>
      </p:pic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6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4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McK Logo" descr=""/>
          <p:cNvPicPr/>
          <p:nvPr/>
        </p:nvPicPr>
        <p:blipFill>
          <a:blip r:embed="rId2"/>
          <a:stretch/>
        </p:blipFill>
        <p:spPr>
          <a:xfrm>
            <a:off x="10482120" y="6308280"/>
            <a:ext cx="1397880" cy="218520"/>
          </a:xfrm>
          <a:prstGeom prst="rect">
            <a:avLst/>
          </a:prstGeom>
          <a:ln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ftr"/>
          </p:nvPr>
        </p:nvSpPr>
        <p:spPr>
          <a:xfrm>
            <a:off x="1401120" y="6344280"/>
            <a:ext cx="4114440" cy="182520"/>
          </a:xfrm>
          <a:prstGeom prst="rect">
            <a:avLst/>
          </a:prstGeom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dt"/>
          </p:nvPr>
        </p:nvSpPr>
        <p:spPr>
          <a:xfrm>
            <a:off x="743040" y="6344280"/>
            <a:ext cx="627120" cy="182520"/>
          </a:xfrm>
          <a:prstGeom prst="rect">
            <a:avLst/>
          </a:prstGeom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sldNum"/>
          </p:nvPr>
        </p:nvSpPr>
        <p:spPr>
          <a:xfrm>
            <a:off x="357480" y="6344280"/>
            <a:ext cx="354600" cy="182520"/>
          </a:xfrm>
          <a:prstGeom prst="rect">
            <a:avLst/>
          </a:prstGeom>
        </p:spPr>
        <p:txBody>
          <a:bodyPr lIns="0" rIns="0" tIns="0" bIns="0" anchor="b"/>
          <a:p>
            <a:pPr>
              <a:lnSpc>
                <a:spcPct val="100000"/>
              </a:lnSpc>
            </a:pPr>
            <a:fld id="{968014C4-488B-4348-92F6-80BA59721001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title"/>
          </p:nvPr>
        </p:nvSpPr>
        <p:spPr>
          <a:xfrm>
            <a:off x="357480" y="345960"/>
            <a:ext cx="11483640" cy="3632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Click to edit Master title style</a:t>
            </a:r>
            <a:endParaRPr/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6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4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McK Logo" descr=""/>
          <p:cNvPicPr/>
          <p:nvPr/>
        </p:nvPicPr>
        <p:blipFill>
          <a:blip r:embed="rId2"/>
          <a:stretch/>
        </p:blipFill>
        <p:spPr>
          <a:xfrm>
            <a:off x="10482120" y="6308280"/>
            <a:ext cx="1397880" cy="218520"/>
          </a:xfrm>
          <a:prstGeom prst="rect">
            <a:avLst/>
          </a:prstGeom>
          <a:ln>
            <a:noFill/>
          </a:ln>
        </p:spPr>
      </p:pic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304920" y="270000"/>
            <a:ext cx="8127720" cy="9363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Click to edit Master title style</a:t>
            </a:r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357480" y="1825560"/>
            <a:ext cx="11483640" cy="435096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33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33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33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33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33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33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/>
          </a:p>
          <a:p>
            <a:pPr marL="228600" indent="-228240">
              <a:lnSpc>
                <a:spcPct val="100000"/>
              </a:lnSpc>
              <a:buFont typeface="Arial"/>
              <a:buChar char="•"/>
            </a:pPr>
            <a:r>
              <a:rPr lang="en-US" sz="233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LevelClick to edit Master text styles</a:t>
            </a:r>
            <a:endParaRPr/>
          </a:p>
          <a:p>
            <a:pPr lvl="2" marL="1143000" indent="-228240">
              <a:lnSpc>
                <a:spcPct val="100000"/>
              </a:lnSpc>
              <a:buFont typeface="Arial"/>
              <a:buChar char="–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level</a:t>
            </a:r>
            <a:endParaRPr/>
          </a:p>
          <a:p>
            <a:pPr lvl="3" marL="1600200" indent="-228240">
              <a:lnSpc>
                <a:spcPct val="100000"/>
              </a:lnSpc>
              <a:buFont typeface="Arial"/>
              <a:buChar char="•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Relationship Id="rId3" Type="http://schemas.openxmlformats.org/officeDocument/2006/relationships/image" Target="../media/image17.wmf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357480" y="6236640"/>
            <a:ext cx="11483640" cy="439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Susan Dean, Director of Operations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Brian Ferreira, Vice President General Manager</a:t>
            </a:r>
            <a:endParaRPr/>
          </a:p>
        </p:txBody>
      </p:sp>
      <p:sp>
        <p:nvSpPr>
          <p:cNvPr id="161" name="TextShape 2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NY Metro Distribution Center</a:t>
            </a:r>
            <a:endParaRPr/>
          </a:p>
        </p:txBody>
      </p:sp>
      <p:pic>
        <p:nvPicPr>
          <p:cNvPr id="162" name="Picture 9" descr=""/>
          <p:cNvPicPr/>
          <p:nvPr/>
        </p:nvPicPr>
        <p:blipFill>
          <a:blip r:embed="rId1"/>
          <a:stretch/>
        </p:blipFill>
        <p:spPr>
          <a:xfrm>
            <a:off x="1747440" y="1202760"/>
            <a:ext cx="8696520" cy="4452120"/>
          </a:xfrm>
          <a:prstGeom prst="rect">
            <a:avLst/>
          </a:prstGeom>
          <a:ln>
            <a:noFill/>
          </a:ln>
        </p:spPr>
      </p:pic>
    </p:spTree>
  </p:cSld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360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361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7450A364-5695-4605-974C-0AF066047BDE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pic>
        <p:nvPicPr>
          <p:cNvPr id="362" name="Content Placeholder 6" descr=""/>
          <p:cNvPicPr/>
          <p:nvPr/>
        </p:nvPicPr>
        <p:blipFill>
          <a:blip r:embed="rId1"/>
          <a:stretch/>
        </p:blipFill>
        <p:spPr>
          <a:xfrm>
            <a:off x="272880" y="2257920"/>
            <a:ext cx="3620880" cy="3121920"/>
          </a:xfrm>
          <a:prstGeom prst="rect">
            <a:avLst/>
          </a:prstGeom>
          <a:ln>
            <a:noFill/>
          </a:ln>
        </p:spPr>
      </p:pic>
      <p:sp>
        <p:nvSpPr>
          <p:cNvPr id="363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A Frames</a:t>
            </a:r>
            <a:endParaRPr/>
          </a:p>
        </p:txBody>
      </p:sp>
      <p:pic>
        <p:nvPicPr>
          <p:cNvPr id="364" name="Picture 7" descr=""/>
          <p:cNvPicPr/>
          <p:nvPr/>
        </p:nvPicPr>
        <p:blipFill>
          <a:blip r:embed="rId2"/>
          <a:stretch/>
        </p:blipFill>
        <p:spPr>
          <a:xfrm>
            <a:off x="4002480" y="709560"/>
            <a:ext cx="3815280" cy="3664800"/>
          </a:xfrm>
          <a:prstGeom prst="rect">
            <a:avLst/>
          </a:prstGeom>
          <a:ln>
            <a:noFill/>
          </a:ln>
        </p:spPr>
      </p:pic>
      <p:sp>
        <p:nvSpPr>
          <p:cNvPr id="365" name="CustomShape 5"/>
          <p:cNvSpPr/>
          <p:nvPr/>
        </p:nvSpPr>
        <p:spPr>
          <a:xfrm>
            <a:off x="8173440" y="429120"/>
            <a:ext cx="3312000" cy="27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Over 2,000 of the fastest moving items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70% of the lines picked with desired success rate of 99.8%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Cameras in the hopper set up to capture the 2D barcode images from the products as they travel down the conveyor belt.</a:t>
            </a:r>
            <a:endParaRPr/>
          </a:p>
        </p:txBody>
      </p:sp>
      <p:pic>
        <p:nvPicPr>
          <p:cNvPr id="366" name="Picture 9" descr=""/>
          <p:cNvPicPr/>
          <p:nvPr/>
        </p:nvPicPr>
        <p:blipFill>
          <a:blip r:embed="rId3"/>
          <a:stretch/>
        </p:blipFill>
        <p:spPr>
          <a:xfrm>
            <a:off x="7778160" y="3352680"/>
            <a:ext cx="2380680" cy="3174120"/>
          </a:xfrm>
          <a:prstGeom prst="rect">
            <a:avLst/>
          </a:prstGeom>
          <a:ln>
            <a:noFill/>
          </a:ln>
        </p:spPr>
      </p:pic>
      <p:pic>
        <p:nvPicPr>
          <p:cNvPr id="367" name="Picture 10" descr=""/>
          <p:cNvPicPr/>
          <p:nvPr/>
        </p:nvPicPr>
        <p:blipFill>
          <a:blip r:embed="rId4"/>
          <a:stretch/>
        </p:blipFill>
        <p:spPr>
          <a:xfrm>
            <a:off x="4071960" y="4481280"/>
            <a:ext cx="3230640" cy="676440"/>
          </a:xfrm>
          <a:prstGeom prst="rect">
            <a:avLst/>
          </a:prstGeom>
          <a:ln>
            <a:noFill/>
          </a:ln>
        </p:spPr>
      </p:pic>
      <p:sp>
        <p:nvSpPr>
          <p:cNvPr id="368" name="CustomShape 6"/>
          <p:cNvSpPr/>
          <p:nvPr/>
        </p:nvSpPr>
        <p:spPr>
          <a:xfrm>
            <a:off x="4261320" y="5157720"/>
            <a:ext cx="3074040" cy="18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lang="en-US" sz="12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November 27, 2023 – Unit level traceability</a:t>
            </a:r>
            <a:endParaRPr/>
          </a:p>
        </p:txBody>
      </p:sp>
    </p:spTree>
  </p:cSld>
  <p:transition>
    <p:fade/>
  </p:transition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370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371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BC598477-D3F6-45F3-8581-B699AFAE5946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pic>
        <p:nvPicPr>
          <p:cNvPr id="372" name="Picture 8" descr=""/>
          <p:cNvPicPr/>
          <p:nvPr/>
        </p:nvPicPr>
        <p:blipFill>
          <a:blip r:embed="rId1"/>
          <a:stretch/>
        </p:blipFill>
        <p:spPr>
          <a:xfrm>
            <a:off x="357480" y="878040"/>
            <a:ext cx="7729560" cy="5380200"/>
          </a:xfrm>
          <a:prstGeom prst="rect">
            <a:avLst/>
          </a:prstGeom>
          <a:ln>
            <a:noFill/>
          </a:ln>
        </p:spPr>
      </p:pic>
      <p:sp>
        <p:nvSpPr>
          <p:cNvPr id="373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AAA</a:t>
            </a:r>
            <a:endParaRPr/>
          </a:p>
        </p:txBody>
      </p:sp>
      <p:sp>
        <p:nvSpPr>
          <p:cNvPr id="374" name="CustomShape 5"/>
          <p:cNvSpPr/>
          <p:nvPr/>
        </p:nvSpPr>
        <p:spPr>
          <a:xfrm>
            <a:off x="8173440" y="429120"/>
            <a:ext cx="3312000" cy="137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Two mirrored sections to pick some of the fastest moving items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 volume – more efficient pick</a:t>
            </a:r>
            <a:endParaRPr/>
          </a:p>
        </p:txBody>
      </p:sp>
    </p:spTree>
  </p:cSld>
  <p:transition>
    <p:fade/>
  </p:transition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376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377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D373B867-3842-4A5B-BB38-F2C3D8EE47A2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pic>
        <p:nvPicPr>
          <p:cNvPr id="378" name="Content Placeholder 7" descr=""/>
          <p:cNvPicPr/>
          <p:nvPr/>
        </p:nvPicPr>
        <p:blipFill>
          <a:blip r:embed="rId1"/>
          <a:stretch/>
        </p:blipFill>
        <p:spPr>
          <a:xfrm>
            <a:off x="275760" y="1096200"/>
            <a:ext cx="4846320" cy="3633120"/>
          </a:xfrm>
          <a:prstGeom prst="rect">
            <a:avLst/>
          </a:prstGeom>
          <a:ln>
            <a:noFill/>
          </a:ln>
        </p:spPr>
      </p:pic>
      <p:sp>
        <p:nvSpPr>
          <p:cNvPr id="379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OSR – Order Storage and Retrieval</a:t>
            </a:r>
            <a:endParaRPr/>
          </a:p>
        </p:txBody>
      </p:sp>
      <p:sp>
        <p:nvSpPr>
          <p:cNvPr id="380" name="CustomShape 5"/>
          <p:cNvSpPr/>
          <p:nvPr/>
        </p:nvSpPr>
        <p:spPr>
          <a:xfrm>
            <a:off x="8413200" y="1096200"/>
            <a:ext cx="3312000" cy="21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Over 30,000 storage locations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Approximately 13,000 different items slotted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average a person can pick 450-500 Lines per Hour (LPH)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Slow moving inventory</a:t>
            </a:r>
            <a:endParaRPr/>
          </a:p>
        </p:txBody>
      </p:sp>
      <p:pic>
        <p:nvPicPr>
          <p:cNvPr id="381" name="Picture 8" descr=""/>
          <p:cNvPicPr/>
          <p:nvPr/>
        </p:nvPicPr>
        <p:blipFill>
          <a:blip r:embed="rId2"/>
          <a:stretch/>
        </p:blipFill>
        <p:spPr>
          <a:xfrm>
            <a:off x="5653800" y="3459600"/>
            <a:ext cx="4114440" cy="3087360"/>
          </a:xfrm>
          <a:prstGeom prst="rect">
            <a:avLst/>
          </a:prstGeom>
          <a:ln>
            <a:noFill/>
          </a:ln>
        </p:spPr>
      </p:pic>
    </p:spTree>
  </p:cSld>
  <p:transition>
    <p:fade/>
  </p:transition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383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384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C866EE43-95BF-4E67-A10D-CE1AAD8E044A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sp>
        <p:nvSpPr>
          <p:cNvPr id="385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OSR – Order Storage and Retrieval</a:t>
            </a:r>
            <a:endParaRPr/>
          </a:p>
        </p:txBody>
      </p:sp>
    </p:spTree>
  </p:cSld>
  <p:transition>
    <p:fade/>
  </p:transition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0" restart="whenNotActive" nodeType="interactiveSeq" fill="hold">
                <p:childTnLst>
                  <p:par>
                    <p:cTn id="31" fill="hold">
                      <p:stCondLst/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387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388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48AA49A3-4781-4453-9A97-90F1B6CE8D16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sp>
        <p:nvSpPr>
          <p:cNvPr id="389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Manual Pick</a:t>
            </a:r>
            <a:endParaRPr/>
          </a:p>
        </p:txBody>
      </p:sp>
      <p:sp>
        <p:nvSpPr>
          <p:cNvPr id="390" name="CustomShape 5"/>
          <p:cNvSpPr/>
          <p:nvPr/>
        </p:nvSpPr>
        <p:spPr>
          <a:xfrm>
            <a:off x="8173440" y="429120"/>
            <a:ext cx="3312000" cy="301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Associates use wrist RF scanner unit to pick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Approximately 2,000 items slotted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average a person can pick over 200 Lines per Hour (LPH) in a section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Medium moving inventory and non-frameable items.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NIOSH/Chemo items included</a:t>
            </a:r>
            <a:endParaRPr/>
          </a:p>
        </p:txBody>
      </p:sp>
    </p:spTree>
  </p:cSld>
  <p:transition>
    <p:fade/>
  </p:transition>
  <p:timing>
    <p:tnLst>
      <p:par>
        <p:cTn id="34" dur="indefinite" restart="never" nodeType="tmRoot">
          <p:childTnLst>
            <p:seq>
              <p:cTn id="35" dur="indefinite" nodeType="mainSeq"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9" restart="whenNotActive" nodeType="interactiveSeq" fill="hold">
                <p:childTnLst>
                  <p:par>
                    <p:cTn id="40" fill="hold">
                      <p:stCondLst/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392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393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3BA75151-B2DE-4423-B896-9F4A73961A62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sp>
        <p:nvSpPr>
          <p:cNvPr id="394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Double Check</a:t>
            </a:r>
            <a:endParaRPr/>
          </a:p>
        </p:txBody>
      </p:sp>
      <p:pic>
        <p:nvPicPr>
          <p:cNvPr id="395" name="Picture 9" descr=""/>
          <p:cNvPicPr/>
          <p:nvPr/>
        </p:nvPicPr>
        <p:blipFill>
          <a:blip r:embed="rId1"/>
          <a:stretch/>
        </p:blipFill>
        <p:spPr>
          <a:xfrm>
            <a:off x="357480" y="1348200"/>
            <a:ext cx="3723840" cy="2800080"/>
          </a:xfrm>
          <a:prstGeom prst="rect">
            <a:avLst/>
          </a:prstGeom>
          <a:ln>
            <a:noFill/>
          </a:ln>
        </p:spPr>
      </p:pic>
      <p:pic>
        <p:nvPicPr>
          <p:cNvPr id="396" name="Picture 11" descr=""/>
          <p:cNvPicPr/>
          <p:nvPr/>
        </p:nvPicPr>
        <p:blipFill>
          <a:blip r:embed="rId2"/>
          <a:stretch/>
        </p:blipFill>
        <p:spPr>
          <a:xfrm>
            <a:off x="8595720" y="345960"/>
            <a:ext cx="3505320" cy="2419920"/>
          </a:xfrm>
          <a:prstGeom prst="rect">
            <a:avLst/>
          </a:prstGeom>
          <a:ln>
            <a:noFill/>
          </a:ln>
        </p:spPr>
      </p:pic>
    </p:spTree>
  </p:cSld>
  <p:transition>
    <p:fade/>
  </p:transition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8" restart="whenNotActive" nodeType="interactiveSeq" fill="hold">
                <p:childTnLst>
                  <p:par>
                    <p:cTn id="49" fill="hold">
                      <p:stCondLst/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398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399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7A21B56A-0D58-43A5-927A-3A28AFA02AB7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pic>
        <p:nvPicPr>
          <p:cNvPr id="400" name="Picture 8" descr=""/>
          <p:cNvPicPr/>
          <p:nvPr/>
        </p:nvPicPr>
        <p:blipFill>
          <a:blip r:embed="rId1"/>
          <a:stretch/>
        </p:blipFill>
        <p:spPr>
          <a:xfrm>
            <a:off x="468360" y="1060200"/>
            <a:ext cx="6742800" cy="5059800"/>
          </a:xfrm>
          <a:prstGeom prst="rect">
            <a:avLst/>
          </a:prstGeom>
          <a:ln>
            <a:noFill/>
          </a:ln>
        </p:spPr>
      </p:pic>
      <p:sp>
        <p:nvSpPr>
          <p:cNvPr id="401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Close Out</a:t>
            </a:r>
            <a:endParaRPr/>
          </a:p>
        </p:txBody>
      </p:sp>
      <p:sp>
        <p:nvSpPr>
          <p:cNvPr id="402" name="CustomShape 5"/>
          <p:cNvSpPr/>
          <p:nvPr/>
        </p:nvSpPr>
        <p:spPr>
          <a:xfrm>
            <a:off x="8528760" y="825840"/>
            <a:ext cx="331200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Unmanned area where totes travel prior to shipping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Price labels automatically print and are inserted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Tote label affixed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Tote lid secured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Tote banded</a:t>
            </a:r>
            <a:endParaRPr/>
          </a:p>
        </p:txBody>
      </p:sp>
    </p:spTree>
  </p:cSld>
  <p:transition>
    <p:fade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404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405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25468C44-5431-4B2F-8A2F-4ED98DFEAB18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sp>
        <p:nvSpPr>
          <p:cNvPr id="406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Close Out</a:t>
            </a:r>
            <a:endParaRPr/>
          </a:p>
        </p:txBody>
      </p:sp>
    </p:spTree>
  </p:cSld>
  <p:transition>
    <p:fade/>
  </p:transition>
  <p:timing>
    <p:tnLst>
      <p:par>
        <p:cTn id="52" dur="indefinite" restart="never" nodeType="tmRoot">
          <p:childTnLst>
            <p:seq>
              <p:cTn id="53" dur="indefinite" nodeType="mainSeq"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57" restart="whenNotActive" nodeType="interactiveSeq" fill="hold">
                <p:childTnLst>
                  <p:par>
                    <p:cTn id="58" fill="hold">
                      <p:stCondLst/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408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409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57362DF2-26B1-443E-8EFC-33959EC67A49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sp>
        <p:nvSpPr>
          <p:cNvPr id="410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Shipping</a:t>
            </a:r>
            <a:endParaRPr/>
          </a:p>
        </p:txBody>
      </p:sp>
      <p:sp>
        <p:nvSpPr>
          <p:cNvPr id="411" name="CustomShape 5"/>
          <p:cNvSpPr/>
          <p:nvPr/>
        </p:nvSpPr>
        <p:spPr>
          <a:xfrm>
            <a:off x="8528760" y="853560"/>
            <a:ext cx="3312000" cy="164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 shipping lanes assigned to specific line hauls that allow for over 10,000 totes to be sorted and shipped each evening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35,000 square foot space</a:t>
            </a:r>
            <a:endParaRPr/>
          </a:p>
        </p:txBody>
      </p:sp>
      <p:pic>
        <p:nvPicPr>
          <p:cNvPr id="412" name="Picture 10" descr=""/>
          <p:cNvPicPr/>
          <p:nvPr/>
        </p:nvPicPr>
        <p:blipFill>
          <a:blip r:embed="rId1"/>
          <a:stretch/>
        </p:blipFill>
        <p:spPr>
          <a:xfrm>
            <a:off x="2748240" y="396720"/>
            <a:ext cx="5379480" cy="5708160"/>
          </a:xfrm>
          <a:prstGeom prst="rect">
            <a:avLst/>
          </a:prstGeom>
          <a:ln>
            <a:noFill/>
          </a:ln>
        </p:spPr>
      </p:pic>
    </p:spTree>
  </p:cSld>
  <p:transition>
    <p:fade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414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415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396E6058-5EFF-4521-BCFF-42D12937F42A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sp>
        <p:nvSpPr>
          <p:cNvPr id="416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Shipping</a:t>
            </a:r>
            <a:endParaRPr/>
          </a:p>
        </p:txBody>
      </p:sp>
    </p:spTree>
  </p:cSld>
  <p:transition>
    <p:fade/>
  </p:transition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66" restart="whenNotActive" nodeType="interactiveSeq" fill="hold">
                <p:childTnLst>
                  <p:par>
                    <p:cTn id="67" fill="hold">
                      <p:stCondLst/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479160" y="1188720"/>
            <a:ext cx="10936800" cy="4488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i="1" lang="en-US" sz="6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Pharmacy Distribution</a:t>
            </a:r>
            <a:r>
              <a:rPr b="1" i="1" lang="en-US" sz="6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
</a:t>
            </a:r>
            <a:r>
              <a:rPr i="1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
</a:t>
            </a:r>
            <a:r>
              <a:rPr i="1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
</a:t>
            </a:r>
            <a:r>
              <a:rPr i="1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To improve care in every setting –</a:t>
            </a:r>
            <a:r>
              <a:rPr i="1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
</a:t>
            </a:r>
            <a:r>
              <a:rPr i="1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one product, one partner, one patient at a time</a:t>
            </a:r>
            <a:endParaRPr/>
          </a:p>
        </p:txBody>
      </p:sp>
    </p:spTree>
  </p:cSld>
  <p:transition>
    <p:fad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418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419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97F08B63-724C-4AA3-AC05-8E1EECBA8326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pic>
        <p:nvPicPr>
          <p:cNvPr id="420" name="Content Placeholder 7" descr=""/>
          <p:cNvPicPr/>
          <p:nvPr/>
        </p:nvPicPr>
        <p:blipFill>
          <a:blip r:embed="rId1"/>
          <a:stretch/>
        </p:blipFill>
        <p:spPr>
          <a:xfrm>
            <a:off x="4992480" y="1430640"/>
            <a:ext cx="3101040" cy="2327040"/>
          </a:xfrm>
          <a:prstGeom prst="rect">
            <a:avLst/>
          </a:prstGeom>
          <a:ln>
            <a:noFill/>
          </a:ln>
        </p:spPr>
      </p:pic>
      <p:sp>
        <p:nvSpPr>
          <p:cNvPr id="421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Specialty Areas – Cage, Vault, Biobox</a:t>
            </a:r>
            <a:endParaRPr/>
          </a:p>
        </p:txBody>
      </p:sp>
      <p:sp>
        <p:nvSpPr>
          <p:cNvPr id="422" name="CustomShape 5"/>
          <p:cNvSpPr/>
          <p:nvPr/>
        </p:nvSpPr>
        <p:spPr>
          <a:xfrm>
            <a:off x="8640000" y="1096200"/>
            <a:ext cx="3312000" cy="246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Biobox temperature maintained between 36 – 46 degrees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Approximately 625 different items slotted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12,068 square foot space with mezzanine (second floor)</a:t>
            </a:r>
            <a:endParaRPr/>
          </a:p>
          <a:p>
            <a:pPr marL="285840" indent="-28548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Complete process – doublecheck and closeout</a:t>
            </a:r>
            <a:endParaRPr/>
          </a:p>
        </p:txBody>
      </p:sp>
      <p:pic>
        <p:nvPicPr>
          <p:cNvPr id="423" name="Picture 8" descr=""/>
          <p:cNvPicPr/>
          <p:nvPr/>
        </p:nvPicPr>
        <p:blipFill>
          <a:blip r:embed="rId2"/>
          <a:stretch/>
        </p:blipFill>
        <p:spPr>
          <a:xfrm>
            <a:off x="4992480" y="3933000"/>
            <a:ext cx="3297960" cy="2235600"/>
          </a:xfrm>
          <a:prstGeom prst="rect">
            <a:avLst/>
          </a:prstGeom>
          <a:ln>
            <a:noFill/>
          </a:ln>
        </p:spPr>
      </p:pic>
      <p:pic>
        <p:nvPicPr>
          <p:cNvPr id="424" name="Picture 9" descr=""/>
          <p:cNvPicPr/>
          <p:nvPr/>
        </p:nvPicPr>
        <p:blipFill>
          <a:blip r:embed="rId3"/>
          <a:stretch/>
        </p:blipFill>
        <p:spPr>
          <a:xfrm>
            <a:off x="279720" y="1722240"/>
            <a:ext cx="4546800" cy="3413160"/>
          </a:xfrm>
          <a:prstGeom prst="rect">
            <a:avLst/>
          </a:prstGeom>
          <a:ln>
            <a:noFill/>
          </a:ln>
        </p:spPr>
      </p:pic>
    </p:spTree>
  </p:cSld>
  <p:transition>
    <p:fade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426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427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FE172133-7EF5-4FDF-A3E3-4856214DD4CA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sp>
        <p:nvSpPr>
          <p:cNvPr id="428" name="TextShape 4"/>
          <p:cNvSpPr txBox="1"/>
          <p:nvPr/>
        </p:nvSpPr>
        <p:spPr>
          <a:xfrm>
            <a:off x="357120" y="1795320"/>
            <a:ext cx="11483640" cy="396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228600" indent="-228240">
              <a:lnSpc>
                <a:spcPct val="100000"/>
              </a:lnSpc>
              <a:buClr>
                <a:srgbClr val="ef8200"/>
              </a:buClr>
              <a:buFont typeface="Arial"/>
              <a:buChar char="•"/>
            </a:pPr>
            <a:r>
              <a:rPr lang="en-US" sz="22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Key Focus</a:t>
            </a:r>
            <a:endParaRPr/>
          </a:p>
          <a:p>
            <a:pPr lvl="1" marL="685800" indent="-228240">
              <a:lnSpc>
                <a:spcPct val="100000"/>
              </a:lnSpc>
              <a:buClr>
                <a:srgbClr val="ef8200"/>
              </a:buClr>
              <a:buFont typeface="Arial"/>
              <a:buChar char="–"/>
            </a:pPr>
            <a:r>
              <a:rPr lang="en-US" sz="20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Receiving</a:t>
            </a:r>
            <a:endParaRPr/>
          </a:p>
          <a:p>
            <a:pPr lvl="2" marL="1143000" indent="-228240">
              <a:lnSpc>
                <a:spcPct val="100000"/>
              </a:lnSpc>
              <a:buClr>
                <a:srgbClr val="ef8200"/>
              </a:buClr>
              <a:buFont typeface="Arial"/>
              <a:buChar char="–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Small Parcel – FedEx &amp; UPS</a:t>
            </a:r>
            <a:endParaRPr/>
          </a:p>
          <a:p>
            <a:pPr lvl="2" marL="1143000" indent="-228240">
              <a:lnSpc>
                <a:spcPct val="100000"/>
              </a:lnSpc>
              <a:buClr>
                <a:srgbClr val="ef8200"/>
              </a:buClr>
              <a:buFont typeface="Arial"/>
              <a:buChar char="–"/>
            </a:pPr>
            <a:r>
              <a:rPr lang="en-US" sz="18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Full and partial pallet</a:t>
            </a:r>
            <a:endParaRPr/>
          </a:p>
          <a:p>
            <a:pPr lvl="1" marL="685800" indent="-228240">
              <a:lnSpc>
                <a:spcPct val="100000"/>
              </a:lnSpc>
              <a:buClr>
                <a:srgbClr val="ef8200"/>
              </a:buClr>
              <a:buFont typeface="Arial"/>
              <a:buChar char="–"/>
            </a:pPr>
            <a:r>
              <a:rPr lang="en-US" sz="20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Putaway</a:t>
            </a:r>
            <a:endParaRPr/>
          </a:p>
          <a:p>
            <a:pPr lvl="1" marL="685800" indent="-228240">
              <a:lnSpc>
                <a:spcPct val="100000"/>
              </a:lnSpc>
              <a:buClr>
                <a:srgbClr val="ef8200"/>
              </a:buClr>
              <a:buFont typeface="Arial"/>
              <a:buChar char="–"/>
            </a:pPr>
            <a:r>
              <a:rPr lang="en-US" sz="20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Returns Processing</a:t>
            </a:r>
            <a:endParaRPr/>
          </a:p>
        </p:txBody>
      </p:sp>
      <p:sp>
        <p:nvSpPr>
          <p:cNvPr id="429" name="TextShape 5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Dayshift Operations</a:t>
            </a:r>
            <a:endParaRPr/>
          </a:p>
        </p:txBody>
      </p:sp>
      <p:pic>
        <p:nvPicPr>
          <p:cNvPr id="430" name="Picture 6" descr=""/>
          <p:cNvPicPr/>
          <p:nvPr/>
        </p:nvPicPr>
        <p:blipFill>
          <a:blip r:embed="rId1"/>
          <a:stretch/>
        </p:blipFill>
        <p:spPr>
          <a:xfrm>
            <a:off x="5014080" y="709560"/>
            <a:ext cx="6820200" cy="5426640"/>
          </a:xfrm>
          <a:prstGeom prst="rect">
            <a:avLst/>
          </a:prstGeom>
          <a:ln>
            <a:noFill/>
          </a:ln>
        </p:spPr>
      </p:pic>
    </p:spTree>
  </p:cSld>
  <p:transition>
    <p:fade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432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433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C0481CAE-3040-4607-B5B7-925BBD3B90D4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pic>
        <p:nvPicPr>
          <p:cNvPr id="434" name="Content Placeholder 6" descr=""/>
          <p:cNvPicPr/>
          <p:nvPr/>
        </p:nvPicPr>
        <p:blipFill>
          <a:blip r:embed="rId1"/>
          <a:stretch/>
        </p:blipFill>
        <p:spPr>
          <a:xfrm>
            <a:off x="353880" y="862560"/>
            <a:ext cx="11483640" cy="5360400"/>
          </a:xfrm>
          <a:prstGeom prst="rect">
            <a:avLst/>
          </a:prstGeom>
          <a:ln>
            <a:noFill/>
          </a:ln>
        </p:spPr>
      </p:pic>
      <p:sp>
        <p:nvSpPr>
          <p:cNvPr id="435" name="TextShape 4"/>
          <p:cNvSpPr txBox="1"/>
          <p:nvPr/>
        </p:nvSpPr>
        <p:spPr>
          <a:xfrm>
            <a:off x="353880" y="34092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Tote Washer</a:t>
            </a:r>
            <a:endParaRPr/>
          </a:p>
        </p:txBody>
      </p:sp>
    </p:spTree>
  </p:cSld>
  <p:transition>
    <p:fade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437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438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1EEEF663-3464-407D-8940-3E42874F7B3B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sp>
        <p:nvSpPr>
          <p:cNvPr id="439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NY Metro Video</a:t>
            </a:r>
            <a:endParaRPr/>
          </a:p>
        </p:txBody>
      </p:sp>
    </p:spTree>
  </p:cSld>
  <p:transition>
    <p:fade/>
  </p:transition>
  <p:timing>
    <p:tnLst>
      <p:par>
        <p:cTn id="70" dur="indefinite" restart="never" nodeType="tmRoot">
          <p:childTnLst>
            <p:seq>
              <p:cTn id="71" dur="indefinite" nodeType="mainSeq"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75" restart="whenNotActive" nodeType="interactiveSeq" fill="hold">
                <p:childTnLst>
                  <p:par>
                    <p:cTn id="76" fill="hold">
                      <p:stCondLst/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2113920" y="6056280"/>
            <a:ext cx="7776360" cy="689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TextShape 2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McKesson Pharmacy Distribution Network</a:t>
            </a: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
</a:t>
            </a:r>
            <a:r>
              <a:rPr lang="en-US" sz="24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Leveraging a Nationwide Distribution Network</a:t>
            </a:r>
            <a:endParaRPr/>
          </a:p>
        </p:txBody>
      </p:sp>
      <p:sp>
        <p:nvSpPr>
          <p:cNvPr id="166" name="CustomShape 3"/>
          <p:cNvSpPr/>
          <p:nvPr/>
        </p:nvSpPr>
        <p:spPr>
          <a:xfrm flipV="1">
            <a:off x="357480" y="1953000"/>
            <a:ext cx="2158920" cy="123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CustomShape 4"/>
          <p:cNvSpPr/>
          <p:nvPr/>
        </p:nvSpPr>
        <p:spPr>
          <a:xfrm>
            <a:off x="1523880" y="6216120"/>
            <a:ext cx="9143640" cy="30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US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2 </a:t>
            </a:r>
            <a:r>
              <a:rPr lang="en-US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Redistribution Centers  |  </a:t>
            </a:r>
            <a:r>
              <a:rPr lang="en-US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27 </a:t>
            </a:r>
            <a:r>
              <a:rPr lang="en-US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Forward Distribution Centers  |  </a:t>
            </a:r>
            <a:r>
              <a:rPr lang="en-US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2,500</a:t>
            </a:r>
            <a:r>
              <a:rPr lang="en-US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vendors  |  </a:t>
            </a:r>
            <a:r>
              <a:rPr lang="en-US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43,000</a:t>
            </a:r>
            <a:r>
              <a:rPr lang="en-US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items  |  </a:t>
            </a:r>
            <a:r>
              <a:rPr lang="en-US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250</a:t>
            </a:r>
            <a:r>
              <a:rPr lang="en-US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cross-docks</a:t>
            </a:r>
            <a:endParaRPr/>
          </a:p>
        </p:txBody>
      </p:sp>
      <p:sp>
        <p:nvSpPr>
          <p:cNvPr id="168" name="CustomShape 5"/>
          <p:cNvSpPr/>
          <p:nvPr/>
        </p:nvSpPr>
        <p:spPr>
          <a:xfrm flipV="1" rot="10800000">
            <a:off x="10516320" y="2174400"/>
            <a:ext cx="2567880" cy="96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6"/>
          <p:cNvSpPr/>
          <p:nvPr/>
        </p:nvSpPr>
        <p:spPr>
          <a:xfrm>
            <a:off x="7973640" y="1270800"/>
            <a:ext cx="3335400" cy="80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27 </a:t>
            </a:r>
            <a:r>
              <a:rPr lang="en-US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Forward Distribution Centers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 </a:t>
            </a:r>
            <a:endParaRPr/>
          </a:p>
          <a:p>
            <a:pPr marL="171360" indent="-171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Driven by Six Sigma methodologies</a:t>
            </a:r>
            <a:endParaRPr/>
          </a:p>
          <a:p>
            <a:pPr marL="171360" indent="-171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Completely integrated</a:t>
            </a:r>
            <a:endParaRPr/>
          </a:p>
          <a:p>
            <a:pPr marL="171360" indent="-171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Alternate sourcing capabilities</a:t>
            </a:r>
            <a:endParaRPr/>
          </a:p>
        </p:txBody>
      </p:sp>
      <p:sp>
        <p:nvSpPr>
          <p:cNvPr id="170" name="CustomShape 7"/>
          <p:cNvSpPr/>
          <p:nvPr/>
        </p:nvSpPr>
        <p:spPr>
          <a:xfrm>
            <a:off x="414360" y="1996560"/>
            <a:ext cx="2081520" cy="111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2 </a:t>
            </a:r>
            <a:r>
              <a:rPr lang="en-US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Redistribution Centers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 </a:t>
            </a:r>
            <a:endParaRPr/>
          </a:p>
          <a:p>
            <a:pPr marL="171360" indent="-171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Two strategically placed facilities in each section of the country</a:t>
            </a:r>
            <a:endParaRPr/>
          </a:p>
          <a:p>
            <a:pPr marL="171360" indent="-171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Backup inventory for forward distribution centers</a:t>
            </a:r>
            <a:endParaRPr/>
          </a:p>
          <a:p>
            <a:pPr marL="171360" indent="-171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Aligned with manufacturers</a:t>
            </a:r>
            <a:endParaRPr/>
          </a:p>
        </p:txBody>
      </p:sp>
      <p:sp>
        <p:nvSpPr>
          <p:cNvPr id="171" name="Line 8"/>
          <p:cNvSpPr/>
          <p:nvPr/>
        </p:nvSpPr>
        <p:spPr>
          <a:xfrm flipH="1" flipV="1">
            <a:off x="4787280" y="3609000"/>
            <a:ext cx="236880" cy="2286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9"/>
          <p:cNvSpPr/>
          <p:nvPr/>
        </p:nvSpPr>
        <p:spPr>
          <a:xfrm>
            <a:off x="5544000" y="3624120"/>
            <a:ext cx="799560" cy="399600"/>
          </a:xfrm>
          <a:custGeom>
            <a:avLst/>
            <a:gdLst/>
            <a:ahLst/>
            <a:rect l="l" t="t" r="r" b="b"/>
            <a:pathLst>
              <a:path w="486" h="252">
                <a:moveTo>
                  <a:pt x="0" y="0"/>
                </a:moveTo>
                <a:lnTo>
                  <a:pt x="460" y="0"/>
                </a:lnTo>
                <a:lnTo>
                  <a:pt x="474" y="18"/>
                </a:lnTo>
                <a:lnTo>
                  <a:pt x="454" y="40"/>
                </a:lnTo>
                <a:lnTo>
                  <a:pt x="486" y="70"/>
                </a:lnTo>
                <a:lnTo>
                  <a:pt x="486" y="252"/>
                </a:lnTo>
                <a:lnTo>
                  <a:pt x="0" y="25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10"/>
          <p:cNvSpPr/>
          <p:nvPr/>
        </p:nvSpPr>
        <p:spPr>
          <a:xfrm>
            <a:off x="5333400" y="2774880"/>
            <a:ext cx="832320" cy="506160"/>
          </a:xfrm>
          <a:custGeom>
            <a:avLst/>
            <a:gdLst/>
            <a:ahLst/>
            <a:rect l="l" t="t" r="r" b="b"/>
            <a:pathLst>
              <a:path w="506" h="319">
                <a:moveTo>
                  <a:pt x="0" y="0"/>
                </a:moveTo>
                <a:lnTo>
                  <a:pt x="496" y="0"/>
                </a:lnTo>
                <a:lnTo>
                  <a:pt x="496" y="25"/>
                </a:lnTo>
                <a:lnTo>
                  <a:pt x="474" y="51"/>
                </a:lnTo>
                <a:lnTo>
                  <a:pt x="506" y="89"/>
                </a:lnTo>
                <a:lnTo>
                  <a:pt x="506" y="228"/>
                </a:lnTo>
                <a:lnTo>
                  <a:pt x="484" y="228"/>
                </a:lnTo>
                <a:lnTo>
                  <a:pt x="484" y="319"/>
                </a:lnTo>
                <a:lnTo>
                  <a:pt x="398" y="291"/>
                </a:lnTo>
                <a:lnTo>
                  <a:pt x="363" y="270"/>
                </a:lnTo>
                <a:lnTo>
                  <a:pt x="0" y="27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11"/>
          <p:cNvSpPr/>
          <p:nvPr/>
        </p:nvSpPr>
        <p:spPr>
          <a:xfrm>
            <a:off x="6129720" y="3136680"/>
            <a:ext cx="722160" cy="393480"/>
          </a:xfrm>
          <a:custGeom>
            <a:avLst/>
            <a:gdLst/>
            <a:ahLst/>
            <a:rect l="l" t="t" r="r" b="b"/>
            <a:pathLst>
              <a:path w="439" h="248">
                <a:moveTo>
                  <a:pt x="0" y="0"/>
                </a:moveTo>
                <a:lnTo>
                  <a:pt x="374" y="0"/>
                </a:lnTo>
                <a:lnTo>
                  <a:pt x="386" y="28"/>
                </a:lnTo>
                <a:lnTo>
                  <a:pt x="384" y="62"/>
                </a:lnTo>
                <a:lnTo>
                  <a:pt x="420" y="96"/>
                </a:lnTo>
                <a:lnTo>
                  <a:pt x="439" y="137"/>
                </a:lnTo>
                <a:lnTo>
                  <a:pt x="386" y="176"/>
                </a:lnTo>
                <a:lnTo>
                  <a:pt x="396" y="202"/>
                </a:lnTo>
                <a:lnTo>
                  <a:pt x="352" y="248"/>
                </a:lnTo>
                <a:lnTo>
                  <a:pt x="52" y="248"/>
                </a:lnTo>
                <a:lnTo>
                  <a:pt x="0" y="9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12"/>
          <p:cNvSpPr/>
          <p:nvPr/>
        </p:nvSpPr>
        <p:spPr>
          <a:xfrm>
            <a:off x="6067080" y="2354040"/>
            <a:ext cx="741960" cy="785520"/>
          </a:xfrm>
          <a:custGeom>
            <a:avLst/>
            <a:gdLst/>
            <a:ahLst/>
            <a:rect l="l" t="t" r="r" b="b"/>
            <a:pathLst>
              <a:path w="451" h="495">
                <a:moveTo>
                  <a:pt x="0" y="0"/>
                </a:moveTo>
                <a:lnTo>
                  <a:pt x="151" y="0"/>
                </a:lnTo>
                <a:lnTo>
                  <a:pt x="451" y="60"/>
                </a:lnTo>
                <a:lnTo>
                  <a:pt x="348" y="157"/>
                </a:lnTo>
                <a:lnTo>
                  <a:pt x="304" y="304"/>
                </a:lnTo>
                <a:lnTo>
                  <a:pt x="304" y="382"/>
                </a:lnTo>
                <a:lnTo>
                  <a:pt x="407" y="457"/>
                </a:lnTo>
                <a:lnTo>
                  <a:pt x="413" y="495"/>
                </a:lnTo>
                <a:lnTo>
                  <a:pt x="60" y="495"/>
                </a:lnTo>
                <a:lnTo>
                  <a:pt x="60" y="352"/>
                </a:lnTo>
                <a:lnTo>
                  <a:pt x="30" y="316"/>
                </a:lnTo>
                <a:lnTo>
                  <a:pt x="50" y="294"/>
                </a:lnTo>
                <a:lnTo>
                  <a:pt x="50" y="263"/>
                </a:lnTo>
                <a:lnTo>
                  <a:pt x="38" y="17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13"/>
          <p:cNvSpPr/>
          <p:nvPr/>
        </p:nvSpPr>
        <p:spPr>
          <a:xfrm>
            <a:off x="6566040" y="2646360"/>
            <a:ext cx="646560" cy="639360"/>
          </a:xfrm>
          <a:custGeom>
            <a:avLst/>
            <a:gdLst/>
            <a:ahLst/>
            <a:rect l="l" t="t" r="r" b="b"/>
            <a:pathLst>
              <a:path w="393" h="403">
                <a:moveTo>
                  <a:pt x="25" y="30"/>
                </a:moveTo>
                <a:lnTo>
                  <a:pt x="125" y="0"/>
                </a:lnTo>
                <a:lnTo>
                  <a:pt x="145" y="38"/>
                </a:lnTo>
                <a:lnTo>
                  <a:pt x="280" y="105"/>
                </a:lnTo>
                <a:lnTo>
                  <a:pt x="311" y="143"/>
                </a:lnTo>
                <a:lnTo>
                  <a:pt x="321" y="180"/>
                </a:lnTo>
                <a:lnTo>
                  <a:pt x="373" y="171"/>
                </a:lnTo>
                <a:lnTo>
                  <a:pt x="393" y="188"/>
                </a:lnTo>
                <a:lnTo>
                  <a:pt x="349" y="252"/>
                </a:lnTo>
                <a:lnTo>
                  <a:pt x="327" y="403"/>
                </a:lnTo>
                <a:lnTo>
                  <a:pt x="153" y="403"/>
                </a:lnTo>
                <a:lnTo>
                  <a:pt x="119" y="375"/>
                </a:lnTo>
                <a:lnTo>
                  <a:pt x="121" y="339"/>
                </a:lnTo>
                <a:lnTo>
                  <a:pt x="107" y="306"/>
                </a:lnTo>
                <a:lnTo>
                  <a:pt x="103" y="272"/>
                </a:lnTo>
                <a:lnTo>
                  <a:pt x="0" y="198"/>
                </a:lnTo>
                <a:lnTo>
                  <a:pt x="0" y="123"/>
                </a:lnTo>
                <a:lnTo>
                  <a:pt x="25" y="3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14"/>
          <p:cNvSpPr/>
          <p:nvPr/>
        </p:nvSpPr>
        <p:spPr>
          <a:xfrm>
            <a:off x="6801120" y="2579400"/>
            <a:ext cx="746640" cy="348840"/>
          </a:xfrm>
          <a:custGeom>
            <a:avLst/>
            <a:gdLst/>
            <a:ahLst/>
            <a:rect l="l" t="t" r="r" b="b"/>
            <a:pathLst>
              <a:path w="454" h="220">
                <a:moveTo>
                  <a:pt x="0" y="76"/>
                </a:moveTo>
                <a:lnTo>
                  <a:pt x="141" y="151"/>
                </a:lnTo>
                <a:lnTo>
                  <a:pt x="168" y="187"/>
                </a:lnTo>
                <a:lnTo>
                  <a:pt x="178" y="220"/>
                </a:lnTo>
                <a:lnTo>
                  <a:pt x="256" y="143"/>
                </a:lnTo>
                <a:lnTo>
                  <a:pt x="454" y="113"/>
                </a:lnTo>
                <a:lnTo>
                  <a:pt x="367" y="58"/>
                </a:lnTo>
                <a:lnTo>
                  <a:pt x="250" y="109"/>
                </a:lnTo>
                <a:lnTo>
                  <a:pt x="139" y="64"/>
                </a:lnTo>
                <a:lnTo>
                  <a:pt x="204" y="10"/>
                </a:lnTo>
                <a:lnTo>
                  <a:pt x="147" y="0"/>
                </a:lnTo>
                <a:lnTo>
                  <a:pt x="0" y="76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15"/>
          <p:cNvSpPr/>
          <p:nvPr/>
        </p:nvSpPr>
        <p:spPr>
          <a:xfrm>
            <a:off x="7229160" y="2844720"/>
            <a:ext cx="485280" cy="542520"/>
          </a:xfrm>
          <a:custGeom>
            <a:avLst/>
            <a:gdLst/>
            <a:ahLst/>
            <a:rect l="l" t="t" r="r" b="b"/>
            <a:pathLst>
              <a:path w="295" h="342">
                <a:moveTo>
                  <a:pt x="141" y="0"/>
                </a:moveTo>
                <a:lnTo>
                  <a:pt x="235" y="28"/>
                </a:lnTo>
                <a:lnTo>
                  <a:pt x="255" y="95"/>
                </a:lnTo>
                <a:lnTo>
                  <a:pt x="200" y="151"/>
                </a:lnTo>
                <a:lnTo>
                  <a:pt x="214" y="177"/>
                </a:lnTo>
                <a:lnTo>
                  <a:pt x="267" y="147"/>
                </a:lnTo>
                <a:lnTo>
                  <a:pt x="289" y="153"/>
                </a:lnTo>
                <a:lnTo>
                  <a:pt x="295" y="246"/>
                </a:lnTo>
                <a:lnTo>
                  <a:pt x="237" y="323"/>
                </a:lnTo>
                <a:lnTo>
                  <a:pt x="237" y="342"/>
                </a:lnTo>
                <a:lnTo>
                  <a:pt x="0" y="342"/>
                </a:lnTo>
                <a:lnTo>
                  <a:pt x="34" y="246"/>
                </a:lnTo>
                <a:lnTo>
                  <a:pt x="16" y="171"/>
                </a:lnTo>
                <a:lnTo>
                  <a:pt x="47" y="91"/>
                </a:lnTo>
                <a:lnTo>
                  <a:pt x="141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16"/>
          <p:cNvSpPr/>
          <p:nvPr/>
        </p:nvSpPr>
        <p:spPr>
          <a:xfrm>
            <a:off x="6708960" y="3286080"/>
            <a:ext cx="440640" cy="725040"/>
          </a:xfrm>
          <a:custGeom>
            <a:avLst/>
            <a:gdLst/>
            <a:ahLst/>
            <a:rect l="l" t="t" r="r" b="b"/>
            <a:pathLst>
              <a:path w="268" h="457">
                <a:moveTo>
                  <a:pt x="68" y="0"/>
                </a:moveTo>
                <a:lnTo>
                  <a:pt x="244" y="0"/>
                </a:lnTo>
                <a:lnTo>
                  <a:pt x="266" y="68"/>
                </a:lnTo>
                <a:lnTo>
                  <a:pt x="266" y="303"/>
                </a:lnTo>
                <a:lnTo>
                  <a:pt x="268" y="324"/>
                </a:lnTo>
                <a:lnTo>
                  <a:pt x="234" y="364"/>
                </a:lnTo>
                <a:lnTo>
                  <a:pt x="226" y="412"/>
                </a:lnTo>
                <a:lnTo>
                  <a:pt x="161" y="457"/>
                </a:lnTo>
                <a:lnTo>
                  <a:pt x="131" y="447"/>
                </a:lnTo>
                <a:lnTo>
                  <a:pt x="64" y="350"/>
                </a:lnTo>
                <a:lnTo>
                  <a:pt x="83" y="320"/>
                </a:lnTo>
                <a:lnTo>
                  <a:pt x="56" y="301"/>
                </a:lnTo>
                <a:lnTo>
                  <a:pt x="0" y="209"/>
                </a:lnTo>
                <a:lnTo>
                  <a:pt x="4" y="152"/>
                </a:lnTo>
                <a:lnTo>
                  <a:pt x="44" y="106"/>
                </a:lnTo>
                <a:lnTo>
                  <a:pt x="34" y="80"/>
                </a:lnTo>
                <a:lnTo>
                  <a:pt x="85" y="43"/>
                </a:lnTo>
                <a:lnTo>
                  <a:pt x="68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17"/>
          <p:cNvSpPr/>
          <p:nvPr/>
        </p:nvSpPr>
        <p:spPr>
          <a:xfrm>
            <a:off x="6215400" y="3530520"/>
            <a:ext cx="758160" cy="632880"/>
          </a:xfrm>
          <a:custGeom>
            <a:avLst/>
            <a:gdLst/>
            <a:ahLst/>
            <a:rect l="l" t="t" r="r" b="b"/>
            <a:pathLst>
              <a:path w="461" h="399">
                <a:moveTo>
                  <a:pt x="0" y="0"/>
                </a:moveTo>
                <a:lnTo>
                  <a:pt x="304" y="0"/>
                </a:lnTo>
                <a:lnTo>
                  <a:pt x="300" y="53"/>
                </a:lnTo>
                <a:lnTo>
                  <a:pt x="356" y="149"/>
                </a:lnTo>
                <a:lnTo>
                  <a:pt x="383" y="166"/>
                </a:lnTo>
                <a:lnTo>
                  <a:pt x="366" y="194"/>
                </a:lnTo>
                <a:lnTo>
                  <a:pt x="431" y="293"/>
                </a:lnTo>
                <a:lnTo>
                  <a:pt x="461" y="303"/>
                </a:lnTo>
                <a:lnTo>
                  <a:pt x="421" y="399"/>
                </a:lnTo>
                <a:lnTo>
                  <a:pt x="381" y="399"/>
                </a:lnTo>
                <a:lnTo>
                  <a:pt x="393" y="357"/>
                </a:lnTo>
                <a:lnTo>
                  <a:pt x="87" y="357"/>
                </a:lnTo>
                <a:lnTo>
                  <a:pt x="72" y="313"/>
                </a:lnTo>
                <a:lnTo>
                  <a:pt x="72" y="127"/>
                </a:lnTo>
                <a:lnTo>
                  <a:pt x="40" y="97"/>
                </a:lnTo>
                <a:lnTo>
                  <a:pt x="60" y="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18"/>
          <p:cNvSpPr/>
          <p:nvPr/>
        </p:nvSpPr>
        <p:spPr>
          <a:xfrm>
            <a:off x="7080840" y="3384360"/>
            <a:ext cx="356760" cy="561600"/>
          </a:xfrm>
          <a:custGeom>
            <a:avLst/>
            <a:gdLst/>
            <a:ahLst/>
            <a:rect l="l" t="t" r="r" b="b"/>
            <a:pathLst>
              <a:path w="217" h="354">
                <a:moveTo>
                  <a:pt x="40" y="0"/>
                </a:moveTo>
                <a:lnTo>
                  <a:pt x="58" y="12"/>
                </a:lnTo>
                <a:lnTo>
                  <a:pt x="88" y="2"/>
                </a:lnTo>
                <a:lnTo>
                  <a:pt x="217" y="2"/>
                </a:lnTo>
                <a:lnTo>
                  <a:pt x="217" y="213"/>
                </a:lnTo>
                <a:lnTo>
                  <a:pt x="137" y="322"/>
                </a:lnTo>
                <a:lnTo>
                  <a:pt x="0" y="354"/>
                </a:lnTo>
                <a:lnTo>
                  <a:pt x="10" y="302"/>
                </a:lnTo>
                <a:lnTo>
                  <a:pt x="40" y="264"/>
                </a:lnTo>
                <a:lnTo>
                  <a:pt x="40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19"/>
          <p:cNvSpPr/>
          <p:nvPr/>
        </p:nvSpPr>
        <p:spPr>
          <a:xfrm>
            <a:off x="7439760" y="3352680"/>
            <a:ext cx="491760" cy="480600"/>
          </a:xfrm>
          <a:custGeom>
            <a:avLst/>
            <a:gdLst/>
            <a:ahLst/>
            <a:rect l="l" t="t" r="r" b="b"/>
            <a:pathLst>
              <a:path w="299" h="303">
                <a:moveTo>
                  <a:pt x="0" y="21"/>
                </a:moveTo>
                <a:lnTo>
                  <a:pt x="112" y="21"/>
                </a:lnTo>
                <a:lnTo>
                  <a:pt x="154" y="41"/>
                </a:lnTo>
                <a:lnTo>
                  <a:pt x="217" y="41"/>
                </a:lnTo>
                <a:lnTo>
                  <a:pt x="299" y="0"/>
                </a:lnTo>
                <a:lnTo>
                  <a:pt x="299" y="132"/>
                </a:lnTo>
                <a:lnTo>
                  <a:pt x="287" y="138"/>
                </a:lnTo>
                <a:lnTo>
                  <a:pt x="247" y="218"/>
                </a:lnTo>
                <a:lnTo>
                  <a:pt x="225" y="218"/>
                </a:lnTo>
                <a:lnTo>
                  <a:pt x="152" y="303"/>
                </a:lnTo>
                <a:lnTo>
                  <a:pt x="128" y="281"/>
                </a:lnTo>
                <a:lnTo>
                  <a:pt x="91" y="291"/>
                </a:lnTo>
                <a:lnTo>
                  <a:pt x="0" y="216"/>
                </a:lnTo>
                <a:lnTo>
                  <a:pt x="0" y="21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20"/>
          <p:cNvSpPr/>
          <p:nvPr/>
        </p:nvSpPr>
        <p:spPr>
          <a:xfrm>
            <a:off x="5330160" y="2354040"/>
            <a:ext cx="819000" cy="420480"/>
          </a:xfrm>
          <a:custGeom>
            <a:avLst/>
            <a:gdLst/>
            <a:ahLst/>
            <a:rect l="l" t="t" r="r" b="b"/>
            <a:pathLst>
              <a:path w="498" h="265">
                <a:moveTo>
                  <a:pt x="0" y="0"/>
                </a:moveTo>
                <a:lnTo>
                  <a:pt x="448" y="0"/>
                </a:lnTo>
                <a:lnTo>
                  <a:pt x="490" y="199"/>
                </a:lnTo>
                <a:lnTo>
                  <a:pt x="498" y="265"/>
                </a:lnTo>
                <a:lnTo>
                  <a:pt x="2" y="26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21"/>
          <p:cNvSpPr/>
          <p:nvPr/>
        </p:nvSpPr>
        <p:spPr>
          <a:xfrm>
            <a:off x="5331600" y="3205080"/>
            <a:ext cx="959040" cy="417240"/>
          </a:xfrm>
          <a:custGeom>
            <a:avLst/>
            <a:gdLst/>
            <a:ahLst/>
            <a:rect l="l" t="t" r="r" b="b"/>
            <a:pathLst>
              <a:path w="583" h="263">
                <a:moveTo>
                  <a:pt x="0" y="0"/>
                </a:moveTo>
                <a:lnTo>
                  <a:pt x="364" y="0"/>
                </a:lnTo>
                <a:lnTo>
                  <a:pt x="402" y="20"/>
                </a:lnTo>
                <a:lnTo>
                  <a:pt x="485" y="47"/>
                </a:lnTo>
                <a:lnTo>
                  <a:pt x="539" y="211"/>
                </a:lnTo>
                <a:lnTo>
                  <a:pt x="583" y="263"/>
                </a:lnTo>
                <a:lnTo>
                  <a:pt x="125" y="263"/>
                </a:lnTo>
                <a:lnTo>
                  <a:pt x="125" y="172"/>
                </a:lnTo>
                <a:lnTo>
                  <a:pt x="0" y="17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22"/>
          <p:cNvSpPr/>
          <p:nvPr/>
        </p:nvSpPr>
        <p:spPr>
          <a:xfrm>
            <a:off x="6926400" y="3698640"/>
            <a:ext cx="809280" cy="421920"/>
          </a:xfrm>
          <a:custGeom>
            <a:avLst/>
            <a:gdLst/>
            <a:ahLst/>
            <a:rect l="l" t="t" r="r" b="b"/>
            <a:pathLst>
              <a:path w="492" h="266">
                <a:moveTo>
                  <a:pt x="0" y="266"/>
                </a:moveTo>
                <a:lnTo>
                  <a:pt x="28" y="196"/>
                </a:lnTo>
                <a:lnTo>
                  <a:pt x="93" y="153"/>
                </a:lnTo>
                <a:lnTo>
                  <a:pt x="228" y="125"/>
                </a:lnTo>
                <a:lnTo>
                  <a:pt x="310" y="18"/>
                </a:lnTo>
                <a:lnTo>
                  <a:pt x="310" y="0"/>
                </a:lnTo>
                <a:lnTo>
                  <a:pt x="401" y="73"/>
                </a:lnTo>
                <a:lnTo>
                  <a:pt x="438" y="61"/>
                </a:lnTo>
                <a:lnTo>
                  <a:pt x="460" y="83"/>
                </a:lnTo>
                <a:lnTo>
                  <a:pt x="492" y="169"/>
                </a:lnTo>
                <a:lnTo>
                  <a:pt x="366" y="228"/>
                </a:lnTo>
                <a:lnTo>
                  <a:pt x="348" y="248"/>
                </a:lnTo>
                <a:lnTo>
                  <a:pt x="103" y="248"/>
                </a:lnTo>
                <a:lnTo>
                  <a:pt x="103" y="266"/>
                </a:lnTo>
                <a:lnTo>
                  <a:pt x="0" y="266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23"/>
          <p:cNvSpPr/>
          <p:nvPr/>
        </p:nvSpPr>
        <p:spPr>
          <a:xfrm>
            <a:off x="6333480" y="4101120"/>
            <a:ext cx="591120" cy="476640"/>
          </a:xfrm>
          <a:custGeom>
            <a:avLst/>
            <a:gdLst/>
            <a:ahLst/>
            <a:rect l="l" t="t" r="r" b="b"/>
            <a:pathLst>
              <a:path w="339" h="303">
                <a:moveTo>
                  <a:pt x="0" y="0"/>
                </a:moveTo>
                <a:lnTo>
                  <a:pt x="306" y="0"/>
                </a:lnTo>
                <a:lnTo>
                  <a:pt x="294" y="40"/>
                </a:lnTo>
                <a:lnTo>
                  <a:pt x="339" y="42"/>
                </a:lnTo>
                <a:lnTo>
                  <a:pt x="296" y="147"/>
                </a:lnTo>
                <a:lnTo>
                  <a:pt x="252" y="203"/>
                </a:lnTo>
                <a:lnTo>
                  <a:pt x="222" y="303"/>
                </a:lnTo>
                <a:lnTo>
                  <a:pt x="45" y="303"/>
                </a:lnTo>
                <a:lnTo>
                  <a:pt x="45" y="257"/>
                </a:lnTo>
                <a:lnTo>
                  <a:pt x="12" y="249"/>
                </a:lnTo>
                <a:lnTo>
                  <a:pt x="12" y="6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24"/>
          <p:cNvSpPr/>
          <p:nvPr/>
        </p:nvSpPr>
        <p:spPr>
          <a:xfrm>
            <a:off x="6857280" y="4097880"/>
            <a:ext cx="945720" cy="232920"/>
          </a:xfrm>
          <a:custGeom>
            <a:avLst/>
            <a:gdLst/>
            <a:ahLst/>
            <a:rect l="l" t="t" r="r" b="b"/>
            <a:pathLst>
              <a:path w="575" h="147">
                <a:moveTo>
                  <a:pt x="51" y="16"/>
                </a:moveTo>
                <a:lnTo>
                  <a:pt x="151" y="16"/>
                </a:lnTo>
                <a:lnTo>
                  <a:pt x="151" y="0"/>
                </a:lnTo>
                <a:lnTo>
                  <a:pt x="575" y="0"/>
                </a:lnTo>
                <a:lnTo>
                  <a:pt x="567" y="32"/>
                </a:lnTo>
                <a:lnTo>
                  <a:pt x="397" y="105"/>
                </a:lnTo>
                <a:lnTo>
                  <a:pt x="381" y="147"/>
                </a:lnTo>
                <a:lnTo>
                  <a:pt x="0" y="147"/>
                </a:lnTo>
                <a:lnTo>
                  <a:pt x="51" y="16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89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25"/>
          <p:cNvSpPr/>
          <p:nvPr/>
        </p:nvSpPr>
        <p:spPr>
          <a:xfrm>
            <a:off x="7484400" y="4099680"/>
            <a:ext cx="988560" cy="371160"/>
          </a:xfrm>
          <a:custGeom>
            <a:avLst/>
            <a:gdLst/>
            <a:ahLst/>
            <a:rect l="l" t="t" r="r" b="b"/>
            <a:pathLst>
              <a:path w="601" h="234">
                <a:moveTo>
                  <a:pt x="194" y="0"/>
                </a:moveTo>
                <a:lnTo>
                  <a:pt x="575" y="0"/>
                </a:lnTo>
                <a:lnTo>
                  <a:pt x="601" y="72"/>
                </a:lnTo>
                <a:lnTo>
                  <a:pt x="535" y="143"/>
                </a:lnTo>
                <a:lnTo>
                  <a:pt x="440" y="173"/>
                </a:lnTo>
                <a:lnTo>
                  <a:pt x="402" y="234"/>
                </a:lnTo>
                <a:lnTo>
                  <a:pt x="309" y="133"/>
                </a:lnTo>
                <a:lnTo>
                  <a:pt x="235" y="133"/>
                </a:lnTo>
                <a:lnTo>
                  <a:pt x="222" y="113"/>
                </a:lnTo>
                <a:lnTo>
                  <a:pt x="122" y="113"/>
                </a:lnTo>
                <a:lnTo>
                  <a:pt x="85" y="147"/>
                </a:lnTo>
                <a:lnTo>
                  <a:pt x="0" y="147"/>
                </a:lnTo>
                <a:lnTo>
                  <a:pt x="16" y="104"/>
                </a:lnTo>
                <a:lnTo>
                  <a:pt x="186" y="34"/>
                </a:lnTo>
                <a:lnTo>
                  <a:pt x="194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89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26"/>
          <p:cNvSpPr/>
          <p:nvPr/>
        </p:nvSpPr>
        <p:spPr>
          <a:xfrm>
            <a:off x="7607880" y="4278960"/>
            <a:ext cx="537840" cy="448920"/>
          </a:xfrm>
          <a:custGeom>
            <a:avLst/>
            <a:gdLst/>
            <a:ahLst/>
            <a:rect l="l" t="t" r="r" b="b"/>
            <a:pathLst>
              <a:path w="327" h="283">
                <a:moveTo>
                  <a:pt x="13" y="34"/>
                </a:moveTo>
                <a:lnTo>
                  <a:pt x="47" y="0"/>
                </a:lnTo>
                <a:lnTo>
                  <a:pt x="147" y="0"/>
                </a:lnTo>
                <a:lnTo>
                  <a:pt x="158" y="20"/>
                </a:lnTo>
                <a:lnTo>
                  <a:pt x="234" y="20"/>
                </a:lnTo>
                <a:lnTo>
                  <a:pt x="327" y="121"/>
                </a:lnTo>
                <a:lnTo>
                  <a:pt x="242" y="210"/>
                </a:lnTo>
                <a:lnTo>
                  <a:pt x="178" y="232"/>
                </a:lnTo>
                <a:lnTo>
                  <a:pt x="170" y="283"/>
                </a:lnTo>
                <a:lnTo>
                  <a:pt x="137" y="224"/>
                </a:lnTo>
                <a:lnTo>
                  <a:pt x="0" y="62"/>
                </a:lnTo>
                <a:lnTo>
                  <a:pt x="13" y="34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89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27"/>
          <p:cNvSpPr/>
          <p:nvPr/>
        </p:nvSpPr>
        <p:spPr>
          <a:xfrm>
            <a:off x="7367400" y="4332960"/>
            <a:ext cx="519840" cy="563040"/>
          </a:xfrm>
          <a:custGeom>
            <a:avLst/>
            <a:gdLst/>
            <a:ahLst/>
            <a:rect l="l" t="t" r="r" b="b"/>
            <a:pathLst>
              <a:path w="316" h="355">
                <a:moveTo>
                  <a:pt x="0" y="0"/>
                </a:moveTo>
                <a:lnTo>
                  <a:pt x="159" y="0"/>
                </a:lnTo>
                <a:lnTo>
                  <a:pt x="146" y="28"/>
                </a:lnTo>
                <a:lnTo>
                  <a:pt x="283" y="190"/>
                </a:lnTo>
                <a:lnTo>
                  <a:pt x="316" y="249"/>
                </a:lnTo>
                <a:lnTo>
                  <a:pt x="275" y="355"/>
                </a:lnTo>
                <a:lnTo>
                  <a:pt x="57" y="355"/>
                </a:lnTo>
                <a:lnTo>
                  <a:pt x="35" y="311"/>
                </a:lnTo>
                <a:lnTo>
                  <a:pt x="23" y="255"/>
                </a:lnTo>
                <a:lnTo>
                  <a:pt x="45" y="22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89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28"/>
          <p:cNvSpPr/>
          <p:nvPr/>
        </p:nvSpPr>
        <p:spPr>
          <a:xfrm>
            <a:off x="7021800" y="4331520"/>
            <a:ext cx="419400" cy="588600"/>
          </a:xfrm>
          <a:custGeom>
            <a:avLst/>
            <a:gdLst/>
            <a:ahLst/>
            <a:rect l="l" t="t" r="r" b="b"/>
            <a:pathLst>
              <a:path w="255" h="371">
                <a:moveTo>
                  <a:pt x="52" y="0"/>
                </a:moveTo>
                <a:lnTo>
                  <a:pt x="212" y="0"/>
                </a:lnTo>
                <a:lnTo>
                  <a:pt x="255" y="227"/>
                </a:lnTo>
                <a:lnTo>
                  <a:pt x="234" y="257"/>
                </a:lnTo>
                <a:lnTo>
                  <a:pt x="244" y="310"/>
                </a:lnTo>
                <a:lnTo>
                  <a:pt x="66" y="310"/>
                </a:lnTo>
                <a:lnTo>
                  <a:pt x="63" y="362"/>
                </a:lnTo>
                <a:lnTo>
                  <a:pt x="0" y="371"/>
                </a:lnTo>
                <a:lnTo>
                  <a:pt x="2" y="267"/>
                </a:lnTo>
                <a:lnTo>
                  <a:pt x="52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89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29"/>
          <p:cNvSpPr/>
          <p:nvPr/>
        </p:nvSpPr>
        <p:spPr>
          <a:xfrm>
            <a:off x="6732360" y="4331520"/>
            <a:ext cx="373320" cy="636120"/>
          </a:xfrm>
          <a:custGeom>
            <a:avLst/>
            <a:gdLst/>
            <a:ahLst/>
            <a:rect l="l" t="t" r="r" b="b"/>
            <a:pathLst>
              <a:path w="227" h="401">
                <a:moveTo>
                  <a:pt x="76" y="0"/>
                </a:moveTo>
                <a:lnTo>
                  <a:pt x="227" y="0"/>
                </a:lnTo>
                <a:lnTo>
                  <a:pt x="178" y="267"/>
                </a:lnTo>
                <a:lnTo>
                  <a:pt x="176" y="371"/>
                </a:lnTo>
                <a:lnTo>
                  <a:pt x="129" y="401"/>
                </a:lnTo>
                <a:lnTo>
                  <a:pt x="105" y="332"/>
                </a:lnTo>
                <a:lnTo>
                  <a:pt x="0" y="332"/>
                </a:lnTo>
                <a:lnTo>
                  <a:pt x="33" y="217"/>
                </a:lnTo>
                <a:lnTo>
                  <a:pt x="1" y="157"/>
                </a:lnTo>
                <a:lnTo>
                  <a:pt x="31" y="60"/>
                </a:lnTo>
                <a:lnTo>
                  <a:pt x="76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89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30"/>
          <p:cNvSpPr/>
          <p:nvPr/>
        </p:nvSpPr>
        <p:spPr>
          <a:xfrm>
            <a:off x="7125480" y="4825080"/>
            <a:ext cx="899640" cy="758520"/>
          </a:xfrm>
          <a:custGeom>
            <a:avLst/>
            <a:gdLst/>
            <a:ahLst/>
            <a:rect l="l" t="t" r="r" b="b"/>
            <a:pathLst>
              <a:path w="547" h="478">
                <a:moveTo>
                  <a:pt x="2" y="0"/>
                </a:moveTo>
                <a:lnTo>
                  <a:pt x="182" y="0"/>
                </a:lnTo>
                <a:lnTo>
                  <a:pt x="206" y="48"/>
                </a:lnTo>
                <a:lnTo>
                  <a:pt x="424" y="48"/>
                </a:lnTo>
                <a:lnTo>
                  <a:pt x="430" y="90"/>
                </a:lnTo>
                <a:lnTo>
                  <a:pt x="507" y="229"/>
                </a:lnTo>
                <a:lnTo>
                  <a:pt x="537" y="330"/>
                </a:lnTo>
                <a:lnTo>
                  <a:pt x="547" y="400"/>
                </a:lnTo>
                <a:lnTo>
                  <a:pt x="471" y="472"/>
                </a:lnTo>
                <a:lnTo>
                  <a:pt x="408" y="478"/>
                </a:lnTo>
                <a:lnTo>
                  <a:pt x="390" y="332"/>
                </a:lnTo>
                <a:lnTo>
                  <a:pt x="370" y="334"/>
                </a:lnTo>
                <a:lnTo>
                  <a:pt x="308" y="246"/>
                </a:lnTo>
                <a:lnTo>
                  <a:pt x="322" y="173"/>
                </a:lnTo>
                <a:lnTo>
                  <a:pt x="252" y="94"/>
                </a:lnTo>
                <a:lnTo>
                  <a:pt x="160" y="117"/>
                </a:lnTo>
                <a:lnTo>
                  <a:pt x="89" y="54"/>
                </a:lnTo>
                <a:lnTo>
                  <a:pt x="0" y="52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89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31"/>
          <p:cNvSpPr/>
          <p:nvPr/>
        </p:nvSpPr>
        <p:spPr>
          <a:xfrm>
            <a:off x="6436080" y="4569480"/>
            <a:ext cx="549360" cy="510840"/>
          </a:xfrm>
          <a:custGeom>
            <a:avLst/>
            <a:gdLst/>
            <a:ahLst/>
            <a:rect l="l" t="t" r="r" b="b"/>
            <a:pathLst>
              <a:path w="334" h="322">
                <a:moveTo>
                  <a:pt x="3" y="0"/>
                </a:moveTo>
                <a:lnTo>
                  <a:pt x="182" y="0"/>
                </a:lnTo>
                <a:lnTo>
                  <a:pt x="213" y="62"/>
                </a:lnTo>
                <a:lnTo>
                  <a:pt x="180" y="178"/>
                </a:lnTo>
                <a:lnTo>
                  <a:pt x="285" y="178"/>
                </a:lnTo>
                <a:lnTo>
                  <a:pt x="309" y="249"/>
                </a:lnTo>
                <a:lnTo>
                  <a:pt x="334" y="322"/>
                </a:lnTo>
                <a:lnTo>
                  <a:pt x="193" y="314"/>
                </a:lnTo>
                <a:lnTo>
                  <a:pt x="23" y="250"/>
                </a:lnTo>
                <a:lnTo>
                  <a:pt x="43" y="200"/>
                </a:lnTo>
                <a:lnTo>
                  <a:pt x="0" y="99"/>
                </a:lnTo>
                <a:lnTo>
                  <a:pt x="3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32"/>
          <p:cNvSpPr/>
          <p:nvPr/>
        </p:nvSpPr>
        <p:spPr>
          <a:xfrm>
            <a:off x="5412600" y="4035960"/>
            <a:ext cx="972000" cy="466200"/>
          </a:xfrm>
          <a:custGeom>
            <a:avLst/>
            <a:gdLst/>
            <a:ahLst/>
            <a:rect l="l" t="t" r="r" b="b"/>
            <a:pathLst>
              <a:path w="577" h="297">
                <a:moveTo>
                  <a:pt x="0" y="0"/>
                </a:moveTo>
                <a:lnTo>
                  <a:pt x="554" y="0"/>
                </a:lnTo>
                <a:lnTo>
                  <a:pt x="569" y="54"/>
                </a:lnTo>
                <a:lnTo>
                  <a:pt x="577" y="115"/>
                </a:lnTo>
                <a:lnTo>
                  <a:pt x="577" y="297"/>
                </a:lnTo>
                <a:lnTo>
                  <a:pt x="482" y="273"/>
                </a:lnTo>
                <a:lnTo>
                  <a:pt x="440" y="281"/>
                </a:lnTo>
                <a:lnTo>
                  <a:pt x="197" y="231"/>
                </a:lnTo>
                <a:lnTo>
                  <a:pt x="197" y="88"/>
                </a:lnTo>
                <a:lnTo>
                  <a:pt x="0" y="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33"/>
          <p:cNvSpPr/>
          <p:nvPr/>
        </p:nvSpPr>
        <p:spPr>
          <a:xfrm>
            <a:off x="5023800" y="4173480"/>
            <a:ext cx="1488960" cy="1272960"/>
          </a:xfrm>
          <a:custGeom>
            <a:avLst/>
            <a:gdLst/>
            <a:ahLst/>
            <a:rect l="l" t="t" r="r" b="b"/>
            <a:pathLst>
              <a:path w="905" h="802">
                <a:moveTo>
                  <a:pt x="252" y="0"/>
                </a:moveTo>
                <a:lnTo>
                  <a:pt x="449" y="0"/>
                </a:lnTo>
                <a:lnTo>
                  <a:pt x="449" y="143"/>
                </a:lnTo>
                <a:lnTo>
                  <a:pt x="692" y="194"/>
                </a:lnTo>
                <a:lnTo>
                  <a:pt x="732" y="188"/>
                </a:lnTo>
                <a:lnTo>
                  <a:pt x="829" y="211"/>
                </a:lnTo>
                <a:lnTo>
                  <a:pt x="863" y="217"/>
                </a:lnTo>
                <a:lnTo>
                  <a:pt x="861" y="360"/>
                </a:lnTo>
                <a:lnTo>
                  <a:pt x="905" y="460"/>
                </a:lnTo>
                <a:lnTo>
                  <a:pt x="879" y="509"/>
                </a:lnTo>
                <a:lnTo>
                  <a:pt x="798" y="529"/>
                </a:lnTo>
                <a:lnTo>
                  <a:pt x="672" y="632"/>
                </a:lnTo>
                <a:lnTo>
                  <a:pt x="641" y="714"/>
                </a:lnTo>
                <a:lnTo>
                  <a:pt x="657" y="802"/>
                </a:lnTo>
                <a:lnTo>
                  <a:pt x="495" y="743"/>
                </a:lnTo>
                <a:lnTo>
                  <a:pt x="389" y="567"/>
                </a:lnTo>
                <a:lnTo>
                  <a:pt x="306" y="541"/>
                </a:lnTo>
                <a:lnTo>
                  <a:pt x="260" y="589"/>
                </a:lnTo>
                <a:lnTo>
                  <a:pt x="195" y="551"/>
                </a:lnTo>
                <a:lnTo>
                  <a:pt x="135" y="442"/>
                </a:lnTo>
                <a:lnTo>
                  <a:pt x="0" y="329"/>
                </a:lnTo>
                <a:lnTo>
                  <a:pt x="252" y="329"/>
                </a:lnTo>
                <a:lnTo>
                  <a:pt x="252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34"/>
          <p:cNvSpPr/>
          <p:nvPr/>
        </p:nvSpPr>
        <p:spPr>
          <a:xfrm>
            <a:off x="7499160" y="3774600"/>
            <a:ext cx="939240" cy="323640"/>
          </a:xfrm>
          <a:custGeom>
            <a:avLst/>
            <a:gdLst/>
            <a:ahLst/>
            <a:rect l="l" t="t" r="r" b="b"/>
            <a:pathLst>
              <a:path w="571" h="204">
                <a:moveTo>
                  <a:pt x="0" y="203"/>
                </a:moveTo>
                <a:lnTo>
                  <a:pt x="18" y="184"/>
                </a:lnTo>
                <a:lnTo>
                  <a:pt x="146" y="125"/>
                </a:lnTo>
                <a:lnTo>
                  <a:pt x="257" y="143"/>
                </a:lnTo>
                <a:lnTo>
                  <a:pt x="287" y="121"/>
                </a:lnTo>
                <a:lnTo>
                  <a:pt x="322" y="53"/>
                </a:lnTo>
                <a:lnTo>
                  <a:pt x="473" y="0"/>
                </a:lnTo>
                <a:lnTo>
                  <a:pt x="499" y="91"/>
                </a:lnTo>
                <a:lnTo>
                  <a:pt x="571" y="109"/>
                </a:lnTo>
                <a:lnTo>
                  <a:pt x="535" y="152"/>
                </a:lnTo>
                <a:lnTo>
                  <a:pt x="559" y="204"/>
                </a:lnTo>
                <a:lnTo>
                  <a:pt x="0" y="203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35"/>
          <p:cNvSpPr/>
          <p:nvPr/>
        </p:nvSpPr>
        <p:spPr>
          <a:xfrm>
            <a:off x="8876520" y="3326760"/>
            <a:ext cx="78480" cy="95040"/>
          </a:xfrm>
          <a:custGeom>
            <a:avLst/>
            <a:gdLst/>
            <a:ahLst/>
            <a:rect l="l" t="t" r="r" b="b"/>
            <a:pathLst>
              <a:path w="48" h="60">
                <a:moveTo>
                  <a:pt x="0" y="0"/>
                </a:moveTo>
                <a:lnTo>
                  <a:pt x="32" y="0"/>
                </a:lnTo>
                <a:lnTo>
                  <a:pt x="48" y="17"/>
                </a:lnTo>
                <a:lnTo>
                  <a:pt x="30" y="56"/>
                </a:lnTo>
                <a:lnTo>
                  <a:pt x="0" y="6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36"/>
          <p:cNvSpPr/>
          <p:nvPr/>
        </p:nvSpPr>
        <p:spPr>
          <a:xfrm>
            <a:off x="8776080" y="2812320"/>
            <a:ext cx="190440" cy="406080"/>
          </a:xfrm>
          <a:custGeom>
            <a:avLst/>
            <a:gdLst/>
            <a:ahLst/>
            <a:rect l="l" t="t" r="r" b="b"/>
            <a:pathLst>
              <a:path w="116" h="256">
                <a:moveTo>
                  <a:pt x="72" y="67"/>
                </a:moveTo>
                <a:lnTo>
                  <a:pt x="116" y="0"/>
                </a:lnTo>
                <a:lnTo>
                  <a:pt x="116" y="234"/>
                </a:lnTo>
                <a:lnTo>
                  <a:pt x="74" y="256"/>
                </a:lnTo>
                <a:lnTo>
                  <a:pt x="0" y="254"/>
                </a:lnTo>
                <a:lnTo>
                  <a:pt x="40" y="125"/>
                </a:lnTo>
                <a:lnTo>
                  <a:pt x="68" y="113"/>
                </a:lnTo>
                <a:lnTo>
                  <a:pt x="72" y="67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37"/>
          <p:cNvSpPr/>
          <p:nvPr/>
        </p:nvSpPr>
        <p:spPr>
          <a:xfrm>
            <a:off x="8967240" y="2588760"/>
            <a:ext cx="404640" cy="591840"/>
          </a:xfrm>
          <a:custGeom>
            <a:avLst/>
            <a:gdLst/>
            <a:ahLst/>
            <a:rect l="l" t="t" r="r" b="b"/>
            <a:pathLst>
              <a:path w="246" h="373">
                <a:moveTo>
                  <a:pt x="0" y="145"/>
                </a:moveTo>
                <a:lnTo>
                  <a:pt x="0" y="373"/>
                </a:lnTo>
                <a:lnTo>
                  <a:pt x="59" y="340"/>
                </a:lnTo>
                <a:lnTo>
                  <a:pt x="63" y="310"/>
                </a:lnTo>
                <a:lnTo>
                  <a:pt x="246" y="177"/>
                </a:lnTo>
                <a:lnTo>
                  <a:pt x="236" y="127"/>
                </a:lnTo>
                <a:lnTo>
                  <a:pt x="204" y="113"/>
                </a:lnTo>
                <a:lnTo>
                  <a:pt x="182" y="6"/>
                </a:lnTo>
                <a:lnTo>
                  <a:pt x="133" y="20"/>
                </a:lnTo>
                <a:lnTo>
                  <a:pt x="107" y="0"/>
                </a:lnTo>
                <a:lnTo>
                  <a:pt x="59" y="38"/>
                </a:lnTo>
                <a:lnTo>
                  <a:pt x="0" y="145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38"/>
          <p:cNvSpPr/>
          <p:nvPr/>
        </p:nvSpPr>
        <p:spPr>
          <a:xfrm>
            <a:off x="7930440" y="3282480"/>
            <a:ext cx="610200" cy="360000"/>
          </a:xfrm>
          <a:custGeom>
            <a:avLst/>
            <a:gdLst/>
            <a:ahLst/>
            <a:rect l="l" t="t" r="r" b="b"/>
            <a:pathLst>
              <a:path w="371" h="227">
                <a:moveTo>
                  <a:pt x="0" y="43"/>
                </a:moveTo>
                <a:lnTo>
                  <a:pt x="53" y="0"/>
                </a:lnTo>
                <a:lnTo>
                  <a:pt x="53" y="41"/>
                </a:lnTo>
                <a:lnTo>
                  <a:pt x="329" y="41"/>
                </a:lnTo>
                <a:lnTo>
                  <a:pt x="371" y="108"/>
                </a:lnTo>
                <a:lnTo>
                  <a:pt x="346" y="128"/>
                </a:lnTo>
                <a:lnTo>
                  <a:pt x="369" y="185"/>
                </a:lnTo>
                <a:lnTo>
                  <a:pt x="347" y="209"/>
                </a:lnTo>
                <a:lnTo>
                  <a:pt x="282" y="209"/>
                </a:lnTo>
                <a:lnTo>
                  <a:pt x="282" y="227"/>
                </a:lnTo>
                <a:lnTo>
                  <a:pt x="0" y="227"/>
                </a:lnTo>
                <a:lnTo>
                  <a:pt x="0" y="43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39"/>
          <p:cNvSpPr/>
          <p:nvPr/>
        </p:nvSpPr>
        <p:spPr>
          <a:xfrm>
            <a:off x="8015760" y="2910960"/>
            <a:ext cx="685800" cy="587160"/>
          </a:xfrm>
          <a:custGeom>
            <a:avLst/>
            <a:gdLst/>
            <a:ahLst/>
            <a:rect l="l" t="t" r="r" b="b"/>
            <a:pathLst>
              <a:path w="417" h="370">
                <a:moveTo>
                  <a:pt x="0" y="234"/>
                </a:moveTo>
                <a:lnTo>
                  <a:pt x="0" y="273"/>
                </a:lnTo>
                <a:lnTo>
                  <a:pt x="274" y="273"/>
                </a:lnTo>
                <a:lnTo>
                  <a:pt x="318" y="340"/>
                </a:lnTo>
                <a:lnTo>
                  <a:pt x="369" y="350"/>
                </a:lnTo>
                <a:lnTo>
                  <a:pt x="371" y="370"/>
                </a:lnTo>
                <a:lnTo>
                  <a:pt x="407" y="342"/>
                </a:lnTo>
                <a:lnTo>
                  <a:pt x="417" y="218"/>
                </a:lnTo>
                <a:lnTo>
                  <a:pt x="417" y="133"/>
                </a:lnTo>
                <a:lnTo>
                  <a:pt x="401" y="119"/>
                </a:lnTo>
                <a:lnTo>
                  <a:pt x="409" y="0"/>
                </a:lnTo>
                <a:lnTo>
                  <a:pt x="320" y="0"/>
                </a:lnTo>
                <a:lnTo>
                  <a:pt x="224" y="95"/>
                </a:lnTo>
                <a:lnTo>
                  <a:pt x="240" y="127"/>
                </a:lnTo>
                <a:lnTo>
                  <a:pt x="181" y="170"/>
                </a:lnTo>
                <a:lnTo>
                  <a:pt x="107" y="160"/>
                </a:lnTo>
                <a:lnTo>
                  <a:pt x="42" y="160"/>
                </a:lnTo>
                <a:lnTo>
                  <a:pt x="28" y="204"/>
                </a:lnTo>
                <a:lnTo>
                  <a:pt x="0" y="234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CustomShape 40"/>
          <p:cNvSpPr/>
          <p:nvPr/>
        </p:nvSpPr>
        <p:spPr>
          <a:xfrm>
            <a:off x="8672400" y="2915640"/>
            <a:ext cx="254880" cy="299520"/>
          </a:xfrm>
          <a:custGeom>
            <a:avLst/>
            <a:gdLst/>
            <a:ahLst/>
            <a:rect l="l" t="t" r="r" b="b"/>
            <a:pathLst>
              <a:path w="155" h="189">
                <a:moveTo>
                  <a:pt x="10" y="0"/>
                </a:moveTo>
                <a:lnTo>
                  <a:pt x="155" y="0"/>
                </a:lnTo>
                <a:lnTo>
                  <a:pt x="149" y="46"/>
                </a:lnTo>
                <a:lnTo>
                  <a:pt x="123" y="56"/>
                </a:lnTo>
                <a:lnTo>
                  <a:pt x="83" y="189"/>
                </a:lnTo>
                <a:lnTo>
                  <a:pt x="18" y="189"/>
                </a:lnTo>
                <a:lnTo>
                  <a:pt x="18" y="130"/>
                </a:lnTo>
                <a:lnTo>
                  <a:pt x="0" y="116"/>
                </a:lnTo>
                <a:lnTo>
                  <a:pt x="10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41"/>
          <p:cNvSpPr/>
          <p:nvPr/>
        </p:nvSpPr>
        <p:spPr>
          <a:xfrm>
            <a:off x="8695440" y="3190320"/>
            <a:ext cx="391320" cy="215640"/>
          </a:xfrm>
          <a:custGeom>
            <a:avLst/>
            <a:gdLst/>
            <a:ahLst/>
            <a:rect l="l" t="t" r="r" b="b"/>
            <a:pathLst>
              <a:path w="238" h="136">
                <a:moveTo>
                  <a:pt x="6" y="16"/>
                </a:moveTo>
                <a:lnTo>
                  <a:pt x="143" y="16"/>
                </a:lnTo>
                <a:lnTo>
                  <a:pt x="177" y="0"/>
                </a:lnTo>
                <a:lnTo>
                  <a:pt x="193" y="36"/>
                </a:lnTo>
                <a:lnTo>
                  <a:pt x="171" y="58"/>
                </a:lnTo>
                <a:lnTo>
                  <a:pt x="203" y="116"/>
                </a:lnTo>
                <a:lnTo>
                  <a:pt x="238" y="116"/>
                </a:lnTo>
                <a:lnTo>
                  <a:pt x="187" y="136"/>
                </a:lnTo>
                <a:lnTo>
                  <a:pt x="141" y="90"/>
                </a:lnTo>
                <a:lnTo>
                  <a:pt x="0" y="90"/>
                </a:lnTo>
                <a:lnTo>
                  <a:pt x="6" y="16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42"/>
          <p:cNvSpPr/>
          <p:nvPr/>
        </p:nvSpPr>
        <p:spPr>
          <a:xfrm>
            <a:off x="8685720" y="3331440"/>
            <a:ext cx="189000" cy="123480"/>
          </a:xfrm>
          <a:custGeom>
            <a:avLst/>
            <a:gdLst/>
            <a:ahLst/>
            <a:rect l="l" t="t" r="r" b="b"/>
            <a:pathLst>
              <a:path w="115" h="78">
                <a:moveTo>
                  <a:pt x="6" y="0"/>
                </a:moveTo>
                <a:lnTo>
                  <a:pt x="115" y="0"/>
                </a:lnTo>
                <a:lnTo>
                  <a:pt x="115" y="6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CustomShape 43"/>
          <p:cNvSpPr/>
          <p:nvPr/>
        </p:nvSpPr>
        <p:spPr>
          <a:xfrm>
            <a:off x="8465040" y="3455280"/>
            <a:ext cx="164160" cy="301320"/>
          </a:xfrm>
          <a:custGeom>
            <a:avLst/>
            <a:gdLst/>
            <a:ahLst/>
            <a:rect l="l" t="t" r="r" b="b"/>
            <a:pathLst>
              <a:path w="100" h="190">
                <a:moveTo>
                  <a:pt x="46" y="0"/>
                </a:moveTo>
                <a:lnTo>
                  <a:pt x="22" y="21"/>
                </a:lnTo>
                <a:lnTo>
                  <a:pt x="43" y="76"/>
                </a:lnTo>
                <a:lnTo>
                  <a:pt x="22" y="102"/>
                </a:lnTo>
                <a:lnTo>
                  <a:pt x="0" y="131"/>
                </a:lnTo>
                <a:lnTo>
                  <a:pt x="43" y="190"/>
                </a:lnTo>
                <a:lnTo>
                  <a:pt x="87" y="131"/>
                </a:lnTo>
                <a:lnTo>
                  <a:pt x="100" y="64"/>
                </a:lnTo>
                <a:lnTo>
                  <a:pt x="84" y="61"/>
                </a:lnTo>
                <a:lnTo>
                  <a:pt x="99" y="27"/>
                </a:lnTo>
                <a:lnTo>
                  <a:pt x="96" y="8"/>
                </a:lnTo>
                <a:lnTo>
                  <a:pt x="46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44"/>
          <p:cNvSpPr/>
          <p:nvPr/>
        </p:nvSpPr>
        <p:spPr>
          <a:xfrm>
            <a:off x="8394480" y="3612600"/>
            <a:ext cx="126360" cy="212400"/>
          </a:xfrm>
          <a:custGeom>
            <a:avLst/>
            <a:gdLst/>
            <a:ahLst/>
            <a:rect l="l" t="t" r="r" b="b"/>
            <a:pathLst>
              <a:path w="77" h="134">
                <a:moveTo>
                  <a:pt x="66" y="0"/>
                </a:moveTo>
                <a:lnTo>
                  <a:pt x="0" y="0"/>
                </a:lnTo>
                <a:lnTo>
                  <a:pt x="0" y="134"/>
                </a:lnTo>
                <a:lnTo>
                  <a:pt x="64" y="134"/>
                </a:lnTo>
                <a:lnTo>
                  <a:pt x="77" y="113"/>
                </a:lnTo>
                <a:lnTo>
                  <a:pt x="44" y="71"/>
                </a:lnTo>
                <a:lnTo>
                  <a:pt x="45" y="34"/>
                </a:lnTo>
                <a:lnTo>
                  <a:pt x="66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45"/>
          <p:cNvSpPr/>
          <p:nvPr/>
        </p:nvSpPr>
        <p:spPr>
          <a:xfrm>
            <a:off x="8029080" y="3644280"/>
            <a:ext cx="471960" cy="293400"/>
          </a:xfrm>
          <a:custGeom>
            <a:avLst/>
            <a:gdLst/>
            <a:ahLst/>
            <a:rect l="l" t="t" r="r" b="b"/>
            <a:pathLst>
              <a:path w="287" h="185">
                <a:moveTo>
                  <a:pt x="0" y="0"/>
                </a:moveTo>
                <a:lnTo>
                  <a:pt x="223" y="0"/>
                </a:lnTo>
                <a:lnTo>
                  <a:pt x="223" y="115"/>
                </a:lnTo>
                <a:lnTo>
                  <a:pt x="287" y="115"/>
                </a:lnTo>
                <a:lnTo>
                  <a:pt x="251" y="185"/>
                </a:lnTo>
                <a:lnTo>
                  <a:pt x="175" y="165"/>
                </a:lnTo>
                <a:lnTo>
                  <a:pt x="150" y="73"/>
                </a:lnTo>
                <a:lnTo>
                  <a:pt x="141" y="51"/>
                </a:lnTo>
                <a:lnTo>
                  <a:pt x="86" y="34"/>
                </a:lnTo>
                <a:lnTo>
                  <a:pt x="0" y="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CustomShape 46"/>
          <p:cNvSpPr/>
          <p:nvPr/>
        </p:nvSpPr>
        <p:spPr>
          <a:xfrm>
            <a:off x="7693200" y="3566520"/>
            <a:ext cx="587160" cy="428400"/>
          </a:xfrm>
          <a:custGeom>
            <a:avLst/>
            <a:gdLst/>
            <a:ahLst/>
            <a:rect l="l" t="t" r="r" b="b"/>
            <a:pathLst>
              <a:path w="357" h="270">
                <a:moveTo>
                  <a:pt x="147" y="0"/>
                </a:moveTo>
                <a:lnTo>
                  <a:pt x="137" y="0"/>
                </a:lnTo>
                <a:lnTo>
                  <a:pt x="95" y="82"/>
                </a:lnTo>
                <a:lnTo>
                  <a:pt x="71" y="82"/>
                </a:lnTo>
                <a:lnTo>
                  <a:pt x="0" y="165"/>
                </a:lnTo>
                <a:lnTo>
                  <a:pt x="31" y="252"/>
                </a:lnTo>
                <a:lnTo>
                  <a:pt x="141" y="270"/>
                </a:lnTo>
                <a:lnTo>
                  <a:pt x="170" y="248"/>
                </a:lnTo>
                <a:lnTo>
                  <a:pt x="202" y="185"/>
                </a:lnTo>
                <a:lnTo>
                  <a:pt x="210" y="179"/>
                </a:lnTo>
                <a:lnTo>
                  <a:pt x="357" y="127"/>
                </a:lnTo>
                <a:lnTo>
                  <a:pt x="347" y="103"/>
                </a:lnTo>
                <a:lnTo>
                  <a:pt x="290" y="84"/>
                </a:lnTo>
                <a:lnTo>
                  <a:pt x="208" y="127"/>
                </a:lnTo>
                <a:lnTo>
                  <a:pt x="208" y="52"/>
                </a:lnTo>
                <a:lnTo>
                  <a:pt x="147" y="52"/>
                </a:lnTo>
                <a:lnTo>
                  <a:pt x="147" y="0"/>
                </a:lnTo>
                <a:close/>
              </a:path>
            </a:pathLst>
          </a:cu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47"/>
          <p:cNvSpPr/>
          <p:nvPr/>
        </p:nvSpPr>
        <p:spPr>
          <a:xfrm>
            <a:off x="3313440" y="5529960"/>
            <a:ext cx="43200" cy="81720"/>
          </a:xfrm>
          <a:custGeom>
            <a:avLst/>
            <a:gdLst/>
            <a:ahLst/>
            <a:rect l="l" t="t" r="r" b="b"/>
            <a:pathLst>
              <a:path w="41" h="61">
                <a:moveTo>
                  <a:pt x="0" y="61"/>
                </a:moveTo>
                <a:lnTo>
                  <a:pt x="0" y="43"/>
                </a:lnTo>
                <a:lnTo>
                  <a:pt x="23" y="0"/>
                </a:lnTo>
                <a:lnTo>
                  <a:pt x="41" y="13"/>
                </a:lnTo>
                <a:lnTo>
                  <a:pt x="21" y="61"/>
                </a:lnTo>
                <a:lnTo>
                  <a:pt x="0" y="61"/>
                </a:lnTo>
                <a:close/>
              </a:path>
            </a:pathLst>
          </a:custGeom>
          <a:gradFill>
            <a:gsLst>
              <a:gs pos="0">
                <a:srgbClr val="096ba1"/>
              </a:gs>
              <a:gs pos="50000">
                <a:srgbClr val="0d98e4"/>
              </a:gs>
              <a:gs pos="100000">
                <a:srgbClr val="21afff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48"/>
          <p:cNvSpPr/>
          <p:nvPr/>
        </p:nvSpPr>
        <p:spPr>
          <a:xfrm>
            <a:off x="3376080" y="5460120"/>
            <a:ext cx="82440" cy="101880"/>
          </a:xfrm>
          <a:custGeom>
            <a:avLst/>
            <a:gdLst/>
            <a:ahLst/>
            <a:rect l="l" t="t" r="r" b="b"/>
            <a:pathLst>
              <a:path w="78" h="76">
                <a:moveTo>
                  <a:pt x="17" y="8"/>
                </a:moveTo>
                <a:lnTo>
                  <a:pt x="0" y="45"/>
                </a:lnTo>
                <a:lnTo>
                  <a:pt x="30" y="69"/>
                </a:lnTo>
                <a:lnTo>
                  <a:pt x="65" y="76"/>
                </a:lnTo>
                <a:lnTo>
                  <a:pt x="78" y="46"/>
                </a:lnTo>
                <a:lnTo>
                  <a:pt x="70" y="0"/>
                </a:lnTo>
                <a:lnTo>
                  <a:pt x="17" y="8"/>
                </a:lnTo>
                <a:close/>
              </a:path>
            </a:pathLst>
          </a:custGeom>
          <a:gradFill>
            <a:gsLst>
              <a:gs pos="0">
                <a:srgbClr val="096ba1"/>
              </a:gs>
              <a:gs pos="50000">
                <a:srgbClr val="0d98e4"/>
              </a:gs>
              <a:gs pos="100000">
                <a:srgbClr val="21afff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49"/>
          <p:cNvSpPr/>
          <p:nvPr/>
        </p:nvSpPr>
        <p:spPr>
          <a:xfrm>
            <a:off x="3453840" y="5529960"/>
            <a:ext cx="122760" cy="115200"/>
          </a:xfrm>
          <a:custGeom>
            <a:avLst/>
            <a:gdLst/>
            <a:ahLst/>
            <a:rect l="l" t="t" r="r" b="b"/>
            <a:pathLst>
              <a:path w="116" h="86">
                <a:moveTo>
                  <a:pt x="0" y="31"/>
                </a:moveTo>
                <a:lnTo>
                  <a:pt x="79" y="0"/>
                </a:lnTo>
                <a:lnTo>
                  <a:pt x="94" y="37"/>
                </a:lnTo>
                <a:lnTo>
                  <a:pt x="109" y="46"/>
                </a:lnTo>
                <a:lnTo>
                  <a:pt x="116" y="76"/>
                </a:lnTo>
                <a:lnTo>
                  <a:pt x="77" y="80"/>
                </a:lnTo>
                <a:lnTo>
                  <a:pt x="48" y="86"/>
                </a:lnTo>
                <a:lnTo>
                  <a:pt x="0" y="31"/>
                </a:lnTo>
                <a:close/>
              </a:path>
            </a:pathLst>
          </a:custGeom>
          <a:gradFill>
            <a:gsLst>
              <a:gs pos="0">
                <a:srgbClr val="096ba1"/>
              </a:gs>
              <a:gs pos="50000">
                <a:srgbClr val="0d98e4"/>
              </a:gs>
              <a:gs pos="100000">
                <a:srgbClr val="21afff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50"/>
          <p:cNvSpPr/>
          <p:nvPr/>
        </p:nvSpPr>
        <p:spPr>
          <a:xfrm>
            <a:off x="3581280" y="5617440"/>
            <a:ext cx="97560" cy="61560"/>
          </a:xfrm>
          <a:custGeom>
            <a:avLst/>
            <a:gdLst/>
            <a:ahLst/>
            <a:rect l="l" t="t" r="r" b="b"/>
            <a:pathLst>
              <a:path w="92" h="46">
                <a:moveTo>
                  <a:pt x="14" y="2"/>
                </a:moveTo>
                <a:lnTo>
                  <a:pt x="0" y="43"/>
                </a:lnTo>
                <a:lnTo>
                  <a:pt x="24" y="46"/>
                </a:lnTo>
                <a:lnTo>
                  <a:pt x="39" y="36"/>
                </a:lnTo>
                <a:lnTo>
                  <a:pt x="68" y="37"/>
                </a:lnTo>
                <a:lnTo>
                  <a:pt x="92" y="19"/>
                </a:lnTo>
                <a:lnTo>
                  <a:pt x="76" y="13"/>
                </a:lnTo>
                <a:lnTo>
                  <a:pt x="64" y="0"/>
                </a:lnTo>
                <a:lnTo>
                  <a:pt x="14" y="2"/>
                </a:lnTo>
                <a:close/>
              </a:path>
            </a:pathLst>
          </a:custGeom>
          <a:gradFill>
            <a:gsLst>
              <a:gs pos="0">
                <a:srgbClr val="096ba1"/>
              </a:gs>
              <a:gs pos="50000">
                <a:srgbClr val="0d98e4"/>
              </a:gs>
              <a:gs pos="100000">
                <a:srgbClr val="21afff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51"/>
          <p:cNvSpPr/>
          <p:nvPr/>
        </p:nvSpPr>
        <p:spPr>
          <a:xfrm>
            <a:off x="3610080" y="5703480"/>
            <a:ext cx="39960" cy="43920"/>
          </a:xfrm>
          <a:custGeom>
            <a:avLst/>
            <a:gdLst/>
            <a:ahLst/>
            <a:rect l="l" t="t" r="r" b="b"/>
            <a:pathLst>
              <a:path w="38" h="33">
                <a:moveTo>
                  <a:pt x="33" y="0"/>
                </a:moveTo>
                <a:lnTo>
                  <a:pt x="0" y="3"/>
                </a:lnTo>
                <a:lnTo>
                  <a:pt x="6" y="33"/>
                </a:lnTo>
                <a:lnTo>
                  <a:pt x="38" y="26"/>
                </a:lnTo>
                <a:lnTo>
                  <a:pt x="33" y="0"/>
                </a:lnTo>
                <a:close/>
              </a:path>
            </a:pathLst>
          </a:custGeom>
          <a:gradFill>
            <a:gsLst>
              <a:gs pos="0">
                <a:srgbClr val="096ba1"/>
              </a:gs>
              <a:gs pos="50000">
                <a:srgbClr val="0d98e4"/>
              </a:gs>
              <a:gs pos="100000">
                <a:srgbClr val="21afff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52"/>
          <p:cNvSpPr/>
          <p:nvPr/>
        </p:nvSpPr>
        <p:spPr>
          <a:xfrm>
            <a:off x="3654720" y="5751720"/>
            <a:ext cx="26280" cy="42840"/>
          </a:xfrm>
          <a:custGeom>
            <a:avLst/>
            <a:gdLst/>
            <a:ahLst/>
            <a:rect l="l" t="t" r="r" b="b"/>
            <a:pathLst>
              <a:path w="25" h="32">
                <a:moveTo>
                  <a:pt x="0" y="12"/>
                </a:moveTo>
                <a:lnTo>
                  <a:pt x="25" y="0"/>
                </a:lnTo>
                <a:lnTo>
                  <a:pt x="25" y="28"/>
                </a:lnTo>
                <a:lnTo>
                  <a:pt x="8" y="32"/>
                </a:lnTo>
                <a:lnTo>
                  <a:pt x="0" y="12"/>
                </a:lnTo>
                <a:close/>
              </a:path>
            </a:pathLst>
          </a:custGeom>
          <a:gradFill>
            <a:gsLst>
              <a:gs pos="0">
                <a:srgbClr val="096ba1"/>
              </a:gs>
              <a:gs pos="50000">
                <a:srgbClr val="0d98e4"/>
              </a:gs>
              <a:gs pos="100000">
                <a:srgbClr val="21afff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53"/>
          <p:cNvSpPr/>
          <p:nvPr/>
        </p:nvSpPr>
        <p:spPr>
          <a:xfrm>
            <a:off x="3722400" y="5772240"/>
            <a:ext cx="166320" cy="249840"/>
          </a:xfrm>
          <a:custGeom>
            <a:avLst/>
            <a:gdLst/>
            <a:ahLst/>
            <a:rect l="l" t="t" r="r" b="b"/>
            <a:pathLst>
              <a:path w="157" h="186">
                <a:moveTo>
                  <a:pt x="27" y="0"/>
                </a:moveTo>
                <a:lnTo>
                  <a:pt x="0" y="71"/>
                </a:lnTo>
                <a:lnTo>
                  <a:pt x="19" y="106"/>
                </a:lnTo>
                <a:lnTo>
                  <a:pt x="19" y="169"/>
                </a:lnTo>
                <a:lnTo>
                  <a:pt x="57" y="186"/>
                </a:lnTo>
                <a:lnTo>
                  <a:pt x="74" y="149"/>
                </a:lnTo>
                <a:lnTo>
                  <a:pt x="122" y="140"/>
                </a:lnTo>
                <a:lnTo>
                  <a:pt x="157" y="100"/>
                </a:lnTo>
                <a:lnTo>
                  <a:pt x="120" y="37"/>
                </a:lnTo>
                <a:lnTo>
                  <a:pt x="27" y="0"/>
                </a:lnTo>
                <a:close/>
              </a:path>
            </a:pathLst>
          </a:custGeom>
          <a:gradFill>
            <a:gsLst>
              <a:gs pos="0">
                <a:srgbClr val="096ba1"/>
              </a:gs>
              <a:gs pos="50000">
                <a:srgbClr val="0d98e4"/>
              </a:gs>
              <a:gs pos="100000">
                <a:srgbClr val="21afff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54"/>
          <p:cNvSpPr/>
          <p:nvPr/>
        </p:nvSpPr>
        <p:spPr>
          <a:xfrm>
            <a:off x="3664080" y="5656320"/>
            <a:ext cx="91080" cy="96480"/>
          </a:xfrm>
          <a:custGeom>
            <a:avLst/>
            <a:gdLst/>
            <a:ahLst/>
            <a:rect l="l" t="t" r="r" b="b"/>
            <a:pathLst>
              <a:path w="86" h="72">
                <a:moveTo>
                  <a:pt x="18" y="0"/>
                </a:moveTo>
                <a:lnTo>
                  <a:pt x="0" y="21"/>
                </a:lnTo>
                <a:lnTo>
                  <a:pt x="7" y="38"/>
                </a:lnTo>
                <a:lnTo>
                  <a:pt x="23" y="44"/>
                </a:lnTo>
                <a:lnTo>
                  <a:pt x="40" y="72"/>
                </a:lnTo>
                <a:lnTo>
                  <a:pt x="86" y="61"/>
                </a:lnTo>
                <a:lnTo>
                  <a:pt x="86" y="31"/>
                </a:lnTo>
                <a:lnTo>
                  <a:pt x="54" y="5"/>
                </a:lnTo>
                <a:lnTo>
                  <a:pt x="18" y="0"/>
                </a:lnTo>
                <a:close/>
              </a:path>
            </a:pathLst>
          </a:custGeom>
          <a:gradFill>
            <a:gsLst>
              <a:gs pos="0">
                <a:srgbClr val="096ba1"/>
              </a:gs>
              <a:gs pos="50000">
                <a:srgbClr val="0d98e4"/>
              </a:gs>
              <a:gs pos="100000">
                <a:srgbClr val="21afff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55"/>
          <p:cNvSpPr/>
          <p:nvPr/>
        </p:nvSpPr>
        <p:spPr>
          <a:xfrm>
            <a:off x="4024800" y="2363040"/>
            <a:ext cx="1302120" cy="689760"/>
          </a:xfrm>
          <a:custGeom>
            <a:avLst/>
            <a:gdLst/>
            <a:ahLst/>
            <a:rect l="l" t="t" r="r" b="b"/>
            <a:pathLst>
              <a:path w="800" h="413">
                <a:moveTo>
                  <a:pt x="2" y="0"/>
                </a:moveTo>
                <a:lnTo>
                  <a:pt x="800" y="0"/>
                </a:lnTo>
                <a:lnTo>
                  <a:pt x="800" y="358"/>
                </a:lnTo>
                <a:lnTo>
                  <a:pt x="329" y="358"/>
                </a:lnTo>
                <a:lnTo>
                  <a:pt x="329" y="380"/>
                </a:lnTo>
                <a:lnTo>
                  <a:pt x="216" y="413"/>
                </a:lnTo>
                <a:lnTo>
                  <a:pt x="149" y="298"/>
                </a:lnTo>
                <a:lnTo>
                  <a:pt x="109" y="314"/>
                </a:lnTo>
                <a:lnTo>
                  <a:pt x="99" y="292"/>
                </a:lnTo>
                <a:lnTo>
                  <a:pt x="123" y="231"/>
                </a:lnTo>
                <a:lnTo>
                  <a:pt x="0" y="104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56"/>
          <p:cNvSpPr/>
          <p:nvPr/>
        </p:nvSpPr>
        <p:spPr>
          <a:xfrm>
            <a:off x="4571640" y="2914920"/>
            <a:ext cx="753480" cy="571320"/>
          </a:xfrm>
          <a:prstGeom prst="rect">
            <a:avLst/>
          </a:pr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16200000"/>
          </a:gra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CustomShape 57"/>
          <p:cNvSpPr/>
          <p:nvPr/>
        </p:nvSpPr>
        <p:spPr>
          <a:xfrm>
            <a:off x="4821480" y="3476520"/>
            <a:ext cx="727560" cy="552960"/>
          </a:xfrm>
          <a:prstGeom prst="rect">
            <a:avLst/>
          </a:pr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16200000"/>
          </a:gra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58"/>
          <p:cNvSpPr/>
          <p:nvPr/>
        </p:nvSpPr>
        <p:spPr>
          <a:xfrm>
            <a:off x="3165120" y="2353320"/>
            <a:ext cx="779400" cy="497880"/>
          </a:xfrm>
          <a:custGeom>
            <a:avLst/>
            <a:gdLst/>
            <a:ahLst/>
            <a:rect l="l" t="t" r="r" b="b"/>
            <a:pathLst>
              <a:path w="479" h="298">
                <a:moveTo>
                  <a:pt x="107" y="0"/>
                </a:moveTo>
                <a:lnTo>
                  <a:pt x="125" y="88"/>
                </a:lnTo>
                <a:lnTo>
                  <a:pt x="115" y="108"/>
                </a:lnTo>
                <a:lnTo>
                  <a:pt x="0" y="90"/>
                </a:lnTo>
                <a:lnTo>
                  <a:pt x="36" y="247"/>
                </a:lnTo>
                <a:lnTo>
                  <a:pt x="90" y="251"/>
                </a:lnTo>
                <a:lnTo>
                  <a:pt x="101" y="298"/>
                </a:lnTo>
                <a:lnTo>
                  <a:pt x="320" y="255"/>
                </a:lnTo>
                <a:lnTo>
                  <a:pt x="479" y="255"/>
                </a:lnTo>
                <a:lnTo>
                  <a:pt x="479" y="2"/>
                </a:lnTo>
                <a:lnTo>
                  <a:pt x="107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59"/>
          <p:cNvSpPr/>
          <p:nvPr/>
        </p:nvSpPr>
        <p:spPr>
          <a:xfrm>
            <a:off x="3165120" y="2754360"/>
            <a:ext cx="815400" cy="636480"/>
          </a:xfrm>
          <a:custGeom>
            <a:avLst/>
            <a:gdLst/>
            <a:ahLst/>
            <a:rect l="l" t="t" r="r" b="b"/>
            <a:pathLst>
              <a:path w="501" h="381">
                <a:moveTo>
                  <a:pt x="32" y="0"/>
                </a:moveTo>
                <a:lnTo>
                  <a:pt x="88" y="2"/>
                </a:lnTo>
                <a:lnTo>
                  <a:pt x="101" y="51"/>
                </a:lnTo>
                <a:lnTo>
                  <a:pt x="314" y="8"/>
                </a:lnTo>
                <a:lnTo>
                  <a:pt x="477" y="8"/>
                </a:lnTo>
                <a:lnTo>
                  <a:pt x="501" y="47"/>
                </a:lnTo>
                <a:lnTo>
                  <a:pt x="467" y="190"/>
                </a:lnTo>
                <a:lnTo>
                  <a:pt x="489" y="196"/>
                </a:lnTo>
                <a:lnTo>
                  <a:pt x="489" y="381"/>
                </a:lnTo>
                <a:lnTo>
                  <a:pt x="14" y="381"/>
                </a:lnTo>
                <a:lnTo>
                  <a:pt x="0" y="299"/>
                </a:lnTo>
                <a:lnTo>
                  <a:pt x="32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CustomShape 60"/>
          <p:cNvSpPr/>
          <p:nvPr/>
        </p:nvSpPr>
        <p:spPr>
          <a:xfrm>
            <a:off x="3926880" y="2353320"/>
            <a:ext cx="667080" cy="1049400"/>
          </a:xfrm>
          <a:custGeom>
            <a:avLst/>
            <a:gdLst/>
            <a:ahLst/>
            <a:rect l="l" t="t" r="r" b="b"/>
            <a:pathLst>
              <a:path w="410" h="628">
                <a:moveTo>
                  <a:pt x="12" y="0"/>
                </a:moveTo>
                <a:lnTo>
                  <a:pt x="84" y="0"/>
                </a:lnTo>
                <a:lnTo>
                  <a:pt x="84" y="104"/>
                </a:lnTo>
                <a:lnTo>
                  <a:pt x="205" y="233"/>
                </a:lnTo>
                <a:lnTo>
                  <a:pt x="180" y="290"/>
                </a:lnTo>
                <a:lnTo>
                  <a:pt x="190" y="316"/>
                </a:lnTo>
                <a:lnTo>
                  <a:pt x="235" y="300"/>
                </a:lnTo>
                <a:lnTo>
                  <a:pt x="299" y="413"/>
                </a:lnTo>
                <a:lnTo>
                  <a:pt x="410" y="380"/>
                </a:lnTo>
                <a:lnTo>
                  <a:pt x="410" y="628"/>
                </a:lnTo>
                <a:lnTo>
                  <a:pt x="211" y="628"/>
                </a:lnTo>
                <a:lnTo>
                  <a:pt x="24" y="628"/>
                </a:lnTo>
                <a:lnTo>
                  <a:pt x="24" y="443"/>
                </a:lnTo>
                <a:lnTo>
                  <a:pt x="0" y="439"/>
                </a:lnTo>
                <a:lnTo>
                  <a:pt x="36" y="296"/>
                </a:lnTo>
                <a:lnTo>
                  <a:pt x="12" y="253"/>
                </a:lnTo>
                <a:lnTo>
                  <a:pt x="12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61"/>
          <p:cNvSpPr/>
          <p:nvPr/>
        </p:nvSpPr>
        <p:spPr>
          <a:xfrm>
            <a:off x="2716200" y="1342800"/>
            <a:ext cx="947520" cy="837720"/>
          </a:xfrm>
          <a:custGeom>
            <a:avLst/>
            <a:gdLst/>
            <a:ahLst/>
            <a:rect l="l" t="t" r="r" b="b"/>
            <a:pathLst>
              <a:path w="990" h="968">
                <a:moveTo>
                  <a:pt x="158" y="144"/>
                </a:moveTo>
                <a:lnTo>
                  <a:pt x="357" y="0"/>
                </a:lnTo>
                <a:lnTo>
                  <a:pt x="452" y="25"/>
                </a:lnTo>
                <a:lnTo>
                  <a:pt x="498" y="71"/>
                </a:lnTo>
                <a:lnTo>
                  <a:pt x="685" y="89"/>
                </a:lnTo>
                <a:lnTo>
                  <a:pt x="691" y="569"/>
                </a:lnTo>
                <a:lnTo>
                  <a:pt x="752" y="583"/>
                </a:lnTo>
                <a:lnTo>
                  <a:pt x="780" y="641"/>
                </a:lnTo>
                <a:lnTo>
                  <a:pt x="823" y="621"/>
                </a:lnTo>
                <a:lnTo>
                  <a:pt x="913" y="751"/>
                </a:lnTo>
                <a:lnTo>
                  <a:pt x="990" y="811"/>
                </a:lnTo>
                <a:lnTo>
                  <a:pt x="987" y="863"/>
                </a:lnTo>
                <a:lnTo>
                  <a:pt x="890" y="869"/>
                </a:lnTo>
                <a:lnTo>
                  <a:pt x="847" y="710"/>
                </a:lnTo>
                <a:lnTo>
                  <a:pt x="538" y="554"/>
                </a:lnTo>
                <a:lnTo>
                  <a:pt x="547" y="603"/>
                </a:lnTo>
                <a:lnTo>
                  <a:pt x="477" y="667"/>
                </a:lnTo>
                <a:lnTo>
                  <a:pt x="466" y="643"/>
                </a:lnTo>
                <a:lnTo>
                  <a:pt x="446" y="643"/>
                </a:lnTo>
                <a:lnTo>
                  <a:pt x="391" y="776"/>
                </a:lnTo>
                <a:lnTo>
                  <a:pt x="219" y="906"/>
                </a:lnTo>
                <a:lnTo>
                  <a:pt x="48" y="968"/>
                </a:lnTo>
                <a:lnTo>
                  <a:pt x="0" y="960"/>
                </a:lnTo>
                <a:lnTo>
                  <a:pt x="195" y="849"/>
                </a:lnTo>
                <a:lnTo>
                  <a:pt x="219" y="849"/>
                </a:lnTo>
                <a:lnTo>
                  <a:pt x="290" y="762"/>
                </a:lnTo>
                <a:lnTo>
                  <a:pt x="322" y="759"/>
                </a:lnTo>
                <a:lnTo>
                  <a:pt x="371" y="693"/>
                </a:lnTo>
                <a:lnTo>
                  <a:pt x="354" y="664"/>
                </a:lnTo>
                <a:lnTo>
                  <a:pt x="250" y="678"/>
                </a:lnTo>
                <a:lnTo>
                  <a:pt x="178" y="513"/>
                </a:lnTo>
                <a:lnTo>
                  <a:pt x="219" y="438"/>
                </a:lnTo>
                <a:lnTo>
                  <a:pt x="285" y="412"/>
                </a:lnTo>
                <a:lnTo>
                  <a:pt x="261" y="346"/>
                </a:lnTo>
                <a:lnTo>
                  <a:pt x="192" y="377"/>
                </a:lnTo>
                <a:lnTo>
                  <a:pt x="141" y="282"/>
                </a:lnTo>
                <a:lnTo>
                  <a:pt x="198" y="259"/>
                </a:lnTo>
                <a:lnTo>
                  <a:pt x="250" y="285"/>
                </a:lnTo>
                <a:lnTo>
                  <a:pt x="273" y="271"/>
                </a:lnTo>
                <a:lnTo>
                  <a:pt x="230" y="190"/>
                </a:lnTo>
                <a:lnTo>
                  <a:pt x="155" y="184"/>
                </a:lnTo>
                <a:lnTo>
                  <a:pt x="158" y="144"/>
                </a:lnTo>
                <a:close/>
              </a:path>
            </a:pathLst>
          </a:custGeom>
          <a:gradFill>
            <a:gsLst>
              <a:gs pos="0">
                <a:srgbClr val="096ba1"/>
              </a:gs>
              <a:gs pos="50000">
                <a:srgbClr val="0d98e4"/>
              </a:gs>
              <a:gs pos="100000">
                <a:srgbClr val="21afff"/>
              </a:gs>
            </a:gsLst>
            <a:lin ang="81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62"/>
          <p:cNvSpPr/>
          <p:nvPr/>
        </p:nvSpPr>
        <p:spPr>
          <a:xfrm>
            <a:off x="4818960" y="4029480"/>
            <a:ext cx="715320" cy="848880"/>
          </a:xfrm>
          <a:custGeom>
            <a:avLst/>
            <a:gdLst/>
            <a:ahLst/>
            <a:rect l="l" t="t" r="r" b="b"/>
            <a:pathLst>
              <a:path w="387" h="487">
                <a:moveTo>
                  <a:pt x="0" y="0"/>
                </a:moveTo>
                <a:lnTo>
                  <a:pt x="387" y="0"/>
                </a:lnTo>
                <a:lnTo>
                  <a:pt x="387" y="420"/>
                </a:lnTo>
                <a:lnTo>
                  <a:pt x="135" y="420"/>
                </a:lnTo>
                <a:lnTo>
                  <a:pt x="64" y="420"/>
                </a:lnTo>
                <a:lnTo>
                  <a:pt x="64" y="487"/>
                </a:lnTo>
                <a:lnTo>
                  <a:pt x="0" y="4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63"/>
          <p:cNvSpPr/>
          <p:nvPr/>
        </p:nvSpPr>
        <p:spPr>
          <a:xfrm>
            <a:off x="4271040" y="3277080"/>
            <a:ext cx="546120" cy="742680"/>
          </a:xfrm>
          <a:custGeom>
            <a:avLst/>
            <a:gdLst/>
            <a:ahLst/>
            <a:rect l="l" t="t" r="r" b="b"/>
            <a:pathLst>
              <a:path w="332" h="426">
                <a:moveTo>
                  <a:pt x="195" y="81"/>
                </a:moveTo>
                <a:lnTo>
                  <a:pt x="332" y="81"/>
                </a:lnTo>
                <a:lnTo>
                  <a:pt x="332" y="426"/>
                </a:lnTo>
                <a:lnTo>
                  <a:pt x="0" y="426"/>
                </a:lnTo>
                <a:lnTo>
                  <a:pt x="0" y="0"/>
                </a:lnTo>
                <a:lnTo>
                  <a:pt x="195" y="0"/>
                </a:lnTo>
                <a:lnTo>
                  <a:pt x="195" y="81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64"/>
          <p:cNvSpPr/>
          <p:nvPr/>
        </p:nvSpPr>
        <p:spPr>
          <a:xfrm>
            <a:off x="3638880" y="3246840"/>
            <a:ext cx="635040" cy="1085400"/>
          </a:xfrm>
          <a:custGeom>
            <a:avLst/>
            <a:gdLst/>
            <a:ahLst/>
            <a:rect l="l" t="t" r="r" b="b"/>
            <a:pathLst>
              <a:path w="386" h="623">
                <a:moveTo>
                  <a:pt x="0" y="0"/>
                </a:moveTo>
                <a:lnTo>
                  <a:pt x="386" y="0"/>
                </a:lnTo>
                <a:lnTo>
                  <a:pt x="386" y="424"/>
                </a:lnTo>
                <a:lnTo>
                  <a:pt x="386" y="519"/>
                </a:lnTo>
                <a:lnTo>
                  <a:pt x="343" y="509"/>
                </a:lnTo>
                <a:lnTo>
                  <a:pt x="363" y="623"/>
                </a:ln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65"/>
          <p:cNvSpPr/>
          <p:nvPr/>
        </p:nvSpPr>
        <p:spPr>
          <a:xfrm>
            <a:off x="4191840" y="3953520"/>
            <a:ext cx="619920" cy="842760"/>
          </a:xfrm>
          <a:custGeom>
            <a:avLst/>
            <a:gdLst/>
            <a:ahLst/>
            <a:rect l="l" t="t" r="r" b="b"/>
            <a:pathLst>
              <a:path w="377" h="483">
                <a:moveTo>
                  <a:pt x="41" y="0"/>
                </a:moveTo>
                <a:lnTo>
                  <a:pt x="377" y="0"/>
                </a:lnTo>
                <a:lnTo>
                  <a:pt x="377" y="483"/>
                </a:lnTo>
                <a:lnTo>
                  <a:pt x="260" y="483"/>
                </a:lnTo>
                <a:lnTo>
                  <a:pt x="37" y="376"/>
                </a:lnTo>
                <a:lnTo>
                  <a:pt x="37" y="342"/>
                </a:lnTo>
                <a:lnTo>
                  <a:pt x="51" y="239"/>
                </a:lnTo>
                <a:lnTo>
                  <a:pt x="16" y="191"/>
                </a:lnTo>
                <a:lnTo>
                  <a:pt x="0" y="83"/>
                </a:lnTo>
                <a:lnTo>
                  <a:pt x="41" y="93"/>
                </a:lnTo>
                <a:lnTo>
                  <a:pt x="41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66"/>
          <p:cNvSpPr/>
          <p:nvPr/>
        </p:nvSpPr>
        <p:spPr>
          <a:xfrm>
            <a:off x="3165120" y="3223080"/>
            <a:ext cx="1140120" cy="1345680"/>
          </a:xfrm>
          <a:custGeom>
            <a:avLst/>
            <a:gdLst/>
            <a:ahLst/>
            <a:rect l="l" t="t" r="r" b="b"/>
            <a:pathLst>
              <a:path w="693" h="772">
                <a:moveTo>
                  <a:pt x="16" y="0"/>
                </a:moveTo>
                <a:lnTo>
                  <a:pt x="298" y="0"/>
                </a:lnTo>
                <a:lnTo>
                  <a:pt x="298" y="263"/>
                </a:lnTo>
                <a:lnTo>
                  <a:pt x="661" y="625"/>
                </a:lnTo>
                <a:lnTo>
                  <a:pt x="693" y="667"/>
                </a:lnTo>
                <a:lnTo>
                  <a:pt x="677" y="772"/>
                </a:lnTo>
                <a:lnTo>
                  <a:pt x="495" y="772"/>
                </a:lnTo>
                <a:lnTo>
                  <a:pt x="334" y="642"/>
                </a:lnTo>
                <a:lnTo>
                  <a:pt x="277" y="642"/>
                </a:lnTo>
                <a:lnTo>
                  <a:pt x="140" y="400"/>
                </a:lnTo>
                <a:lnTo>
                  <a:pt x="44" y="251"/>
                </a:lnTo>
                <a:lnTo>
                  <a:pt x="56" y="194"/>
                </a:lnTo>
                <a:lnTo>
                  <a:pt x="0" y="118"/>
                </a:lnTo>
                <a:lnTo>
                  <a:pt x="16" y="0"/>
                </a:lnTo>
                <a:close/>
              </a:path>
            </a:pathLst>
          </a:cu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16200000"/>
          </a:gra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67"/>
          <p:cNvSpPr/>
          <p:nvPr/>
        </p:nvSpPr>
        <p:spPr>
          <a:xfrm>
            <a:off x="812160" y="3540600"/>
            <a:ext cx="1440720" cy="2147760"/>
          </a:xfrm>
          <a:prstGeom prst="rect">
            <a:avLst/>
          </a:prstGeom>
          <a:solidFill>
            <a:srgbClr val="ffffff"/>
          </a:solidFill>
          <a:ln w="19080">
            <a:solidFill>
              <a:srgbClr val="005a8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9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WEST DC’s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8145 Clear Lake, IA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8183 St Louis, MO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8130 Anchorage, AK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8131 Denver, CO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8173 Wilsonville, OR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8138 Honolulu, HI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8147 Santa Fe Springs, CA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8182 Sacramento, CA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8170 Tolleson, AZ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8180 Salt Lake City, UT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8165 Oklahoma City, OK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8115 Conroe, TX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8112 Seattle, WA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31" name="CustomShape 68"/>
          <p:cNvSpPr/>
          <p:nvPr/>
        </p:nvSpPr>
        <p:spPr>
          <a:xfrm>
            <a:off x="810720" y="3299040"/>
            <a:ext cx="1450440" cy="227520"/>
          </a:xfrm>
          <a:prstGeom prst="rect">
            <a:avLst/>
          </a:prstGeom>
          <a:gradFill>
            <a:gsLst>
              <a:gs pos="0">
                <a:srgbClr val="215a82"/>
              </a:gs>
              <a:gs pos="50000">
                <a:srgbClr val="2f81ba"/>
              </a:gs>
              <a:gs pos="100000">
                <a:srgbClr val="3798dc"/>
              </a:gs>
            </a:gsLst>
            <a:lin ang="8100000"/>
          </a:gradFill>
          <a:ln w="19080">
            <a:solidFill>
              <a:srgbClr val="005a8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West Region</a:t>
            </a:r>
            <a:endParaRPr/>
          </a:p>
        </p:txBody>
      </p:sp>
      <p:sp>
        <p:nvSpPr>
          <p:cNvPr id="232" name="CustomShape 69"/>
          <p:cNvSpPr/>
          <p:nvPr/>
        </p:nvSpPr>
        <p:spPr>
          <a:xfrm>
            <a:off x="9890640" y="2646000"/>
            <a:ext cx="1487160" cy="2010600"/>
          </a:xfrm>
          <a:prstGeom prst="rect">
            <a:avLst/>
          </a:prstGeom>
          <a:solidFill>
            <a:srgbClr val="ffffff"/>
          </a:solidFill>
          <a:ln w="19080">
            <a:solidFill>
              <a:srgbClr val="ef82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9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EAST DC’s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8144 Aurora, IL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8132 Livonia, MI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8164 Wa Courthouse, OH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8110 Boston, MA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8113 Buffalo, NY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8772 New Castle, PA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8160 Montgomery, NY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8155 Robbinsville, NJ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8120 Ruther Glen, VA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8148 Atlanta, GA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8126 Birmingham, AL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8195 Lakeland, FL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8149 Memphis, TN</a:t>
            </a:r>
            <a:endParaRPr/>
          </a:p>
        </p:txBody>
      </p:sp>
      <p:sp>
        <p:nvSpPr>
          <p:cNvPr id="233" name="CustomShape 70"/>
          <p:cNvSpPr/>
          <p:nvPr/>
        </p:nvSpPr>
        <p:spPr>
          <a:xfrm>
            <a:off x="9884520" y="2416320"/>
            <a:ext cx="1490040" cy="226800"/>
          </a:xfrm>
          <a:prstGeom prst="rect">
            <a:avLst/>
          </a:prstGeom>
          <a:gradFill>
            <a:gsLst>
              <a:gs pos="0">
                <a:srgbClr val="8d4d00"/>
              </a:gs>
              <a:gs pos="50000">
                <a:srgbClr val="c96d00"/>
              </a:gs>
              <a:gs pos="100000">
                <a:srgbClr val="ee8100"/>
              </a:gs>
            </a:gsLst>
            <a:lin ang="16200000"/>
          </a:gradFill>
          <a:ln w="19080">
            <a:solidFill>
              <a:srgbClr val="ef82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1" lang="en-US" sz="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East Region</a:t>
            </a:r>
            <a:endParaRPr/>
          </a:p>
        </p:txBody>
      </p:sp>
      <p:sp>
        <p:nvSpPr>
          <p:cNvPr id="234" name="CustomShape 71"/>
          <p:cNvSpPr/>
          <p:nvPr/>
        </p:nvSpPr>
        <p:spPr>
          <a:xfrm>
            <a:off x="8712360" y="5028840"/>
            <a:ext cx="1341000" cy="364680"/>
          </a:xfrm>
          <a:prstGeom prst="rect">
            <a:avLst/>
          </a:prstGeom>
          <a:solidFill>
            <a:srgbClr val="ffffff"/>
          </a:solidFill>
          <a:ln w="12600">
            <a:solidFill>
              <a:srgbClr val="88746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National Redistribution Center (NRDC)</a:t>
            </a:r>
            <a:endParaRPr/>
          </a:p>
        </p:txBody>
      </p:sp>
      <p:sp>
        <p:nvSpPr>
          <p:cNvPr id="235" name="CustomShape 72"/>
          <p:cNvSpPr/>
          <p:nvPr/>
        </p:nvSpPr>
        <p:spPr>
          <a:xfrm>
            <a:off x="2350800" y="4572720"/>
            <a:ext cx="1341000" cy="364680"/>
          </a:xfrm>
          <a:prstGeom prst="rect">
            <a:avLst/>
          </a:prstGeom>
          <a:noFill/>
          <a:ln w="12600">
            <a:solidFill>
              <a:srgbClr val="88746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Strategic Redistribution Center (SRC)</a:t>
            </a:r>
            <a:endParaRPr/>
          </a:p>
        </p:txBody>
      </p:sp>
      <p:sp>
        <p:nvSpPr>
          <p:cNvPr id="236" name="Line 73"/>
          <p:cNvSpPr/>
          <p:nvPr/>
        </p:nvSpPr>
        <p:spPr>
          <a:xfrm flipV="1">
            <a:off x="3691800" y="3752280"/>
            <a:ext cx="1491480" cy="1005120"/>
          </a:xfrm>
          <a:prstGeom prst="line">
            <a:avLst/>
          </a:prstGeom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Line 74"/>
          <p:cNvSpPr/>
          <p:nvPr/>
        </p:nvSpPr>
        <p:spPr>
          <a:xfrm flipH="1" flipV="1">
            <a:off x="7241400" y="4575240"/>
            <a:ext cx="1470600" cy="637920"/>
          </a:xfrm>
          <a:prstGeom prst="line">
            <a:avLst/>
          </a:prstGeom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>
    <p:fad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4444920" y="4862880"/>
            <a:ext cx="2927160" cy="1200960"/>
          </a:xfrm>
          <a:prstGeom prst="rect">
            <a:avLst/>
          </a:prstGeom>
          <a:solidFill>
            <a:srgbClr val="bfd6e2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39" name="CustomShape 2"/>
          <p:cNvSpPr/>
          <p:nvPr/>
        </p:nvSpPr>
        <p:spPr>
          <a:xfrm>
            <a:off x="8384040" y="4862880"/>
            <a:ext cx="3322440" cy="1200960"/>
          </a:xfrm>
          <a:prstGeom prst="rect">
            <a:avLst/>
          </a:prstGeom>
          <a:solidFill>
            <a:srgbClr val="bfd6e2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40" name="CustomShape 3"/>
          <p:cNvSpPr/>
          <p:nvPr/>
        </p:nvSpPr>
        <p:spPr>
          <a:xfrm>
            <a:off x="4515120" y="1345320"/>
            <a:ext cx="2403720" cy="6422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41" name="CustomShape 4"/>
          <p:cNvSpPr/>
          <p:nvPr/>
        </p:nvSpPr>
        <p:spPr>
          <a:xfrm>
            <a:off x="9763200" y="1016640"/>
            <a:ext cx="38520" cy="26640"/>
          </a:xfrm>
          <a:custGeom>
            <a:avLst/>
            <a:gdLst/>
            <a:ahLst/>
            <a:rect l="l" t="t" r="r" b="b"/>
            <a:pathLst>
              <a:path w="27" h="19">
                <a:moveTo>
                  <a:pt x="6" y="16"/>
                </a:moveTo>
                <a:cubicBezTo>
                  <a:pt x="4" y="17"/>
                  <a:pt x="2" y="18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2" y="18"/>
                  <a:pt x="6" y="16"/>
                </a:cubicBezTo>
                <a:moveTo>
                  <a:pt x="27" y="0"/>
                </a:moveTo>
                <a:cubicBezTo>
                  <a:pt x="26" y="1"/>
                  <a:pt x="26" y="1"/>
                  <a:pt x="25" y="2"/>
                </a:cubicBezTo>
                <a:cubicBezTo>
                  <a:pt x="25" y="2"/>
                  <a:pt x="26" y="1"/>
                  <a:pt x="27" y="1"/>
                </a:cubicBezTo>
                <a:cubicBezTo>
                  <a:pt x="27" y="1"/>
                  <a:pt x="27" y="0"/>
                  <a:pt x="27" y="0"/>
                </a:cubicBezTo>
              </a:path>
            </a:pathLst>
          </a:custGeom>
          <a:solidFill>
            <a:srgbClr val="fcba7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5"/>
          <p:cNvSpPr/>
          <p:nvPr/>
        </p:nvSpPr>
        <p:spPr>
          <a:xfrm>
            <a:off x="10319760" y="1016640"/>
            <a:ext cx="38520" cy="26640"/>
          </a:xfrm>
          <a:custGeom>
            <a:avLst/>
            <a:gdLst/>
            <a:ahLst/>
            <a:rect l="l" t="t" r="r" b="b"/>
            <a:pathLst>
              <a:path w="27" h="19">
                <a:moveTo>
                  <a:pt x="6" y="16"/>
                </a:moveTo>
                <a:cubicBezTo>
                  <a:pt x="4" y="17"/>
                  <a:pt x="2" y="18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2" y="18"/>
                  <a:pt x="6" y="16"/>
                </a:cubicBezTo>
                <a:moveTo>
                  <a:pt x="27" y="0"/>
                </a:moveTo>
                <a:cubicBezTo>
                  <a:pt x="26" y="1"/>
                  <a:pt x="26" y="1"/>
                  <a:pt x="25" y="2"/>
                </a:cubicBezTo>
                <a:cubicBezTo>
                  <a:pt x="25" y="2"/>
                  <a:pt x="26" y="1"/>
                  <a:pt x="27" y="1"/>
                </a:cubicBezTo>
                <a:cubicBezTo>
                  <a:pt x="27" y="1"/>
                  <a:pt x="27" y="0"/>
                  <a:pt x="27" y="0"/>
                </a:cubicBezTo>
              </a:path>
            </a:pathLst>
          </a:custGeom>
          <a:solidFill>
            <a:srgbClr val="fcba7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6"/>
          <p:cNvSpPr/>
          <p:nvPr/>
        </p:nvSpPr>
        <p:spPr>
          <a:xfrm>
            <a:off x="8479080" y="4921200"/>
            <a:ext cx="3227040" cy="105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71360" indent="-171000">
              <a:lnSpc>
                <a:spcPct val="100000"/>
              </a:lnSpc>
              <a:buClr>
                <a:srgbClr val="073399"/>
              </a:buClr>
              <a:buFont typeface="Arial"/>
              <a:buChar char="•"/>
            </a:pPr>
            <a:r>
              <a:rPr lang="en-US" sz="11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Continuous measurement and improvement driven by Six Sigma methodologies</a:t>
            </a:r>
            <a:endParaRPr/>
          </a:p>
          <a:p>
            <a:pPr marL="171360" indent="-171000">
              <a:lnSpc>
                <a:spcPct val="100000"/>
              </a:lnSpc>
              <a:buClr>
                <a:srgbClr val="073399"/>
              </a:buClr>
              <a:buFont typeface="Arial"/>
              <a:buChar char="•"/>
            </a:pPr>
            <a:r>
              <a:rPr lang="en-US" sz="11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Three new state-of-the-art facilities</a:t>
            </a:r>
            <a:endParaRPr/>
          </a:p>
          <a:p>
            <a:pPr marL="171360" indent="-171000">
              <a:lnSpc>
                <a:spcPct val="100000"/>
              </a:lnSpc>
              <a:buClr>
                <a:srgbClr val="073399"/>
              </a:buClr>
              <a:buFont typeface="Arial"/>
              <a:buChar char="•"/>
            </a:pPr>
            <a:r>
              <a:rPr lang="en-US" sz="11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Completely integrated</a:t>
            </a:r>
            <a:endParaRPr/>
          </a:p>
          <a:p>
            <a:pPr marL="171360" indent="-171000">
              <a:lnSpc>
                <a:spcPct val="100000"/>
              </a:lnSpc>
              <a:buClr>
                <a:srgbClr val="073399"/>
              </a:buClr>
              <a:buFont typeface="Arial"/>
              <a:buChar char="•"/>
            </a:pPr>
            <a:r>
              <a:rPr lang="en-US" sz="11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Alternate sourcing capability</a:t>
            </a:r>
            <a:endParaRPr/>
          </a:p>
        </p:txBody>
      </p:sp>
      <p:sp>
        <p:nvSpPr>
          <p:cNvPr id="244" name="CustomShape 7"/>
          <p:cNvSpPr/>
          <p:nvPr/>
        </p:nvSpPr>
        <p:spPr>
          <a:xfrm>
            <a:off x="1041840" y="3150720"/>
            <a:ext cx="1380600" cy="530280"/>
          </a:xfrm>
          <a:custGeom>
            <a:avLst/>
            <a:gdLst/>
            <a:ahLst/>
            <a:rect l="l" t="t" r="r" b="b"/>
            <a:pathLst>
              <a:path w="1142" h="439">
                <a:moveTo>
                  <a:pt x="1017" y="235"/>
                </a:moveTo>
                <a:lnTo>
                  <a:pt x="1017" y="0"/>
                </a:lnTo>
                <a:lnTo>
                  <a:pt x="126" y="0"/>
                </a:lnTo>
                <a:lnTo>
                  <a:pt x="126" y="235"/>
                </a:lnTo>
                <a:lnTo>
                  <a:pt x="0" y="235"/>
                </a:lnTo>
                <a:lnTo>
                  <a:pt x="0" y="439"/>
                </a:lnTo>
                <a:lnTo>
                  <a:pt x="126" y="439"/>
                </a:lnTo>
                <a:lnTo>
                  <a:pt x="274" y="439"/>
                </a:lnTo>
                <a:lnTo>
                  <a:pt x="868" y="439"/>
                </a:lnTo>
                <a:lnTo>
                  <a:pt x="1017" y="439"/>
                </a:lnTo>
                <a:lnTo>
                  <a:pt x="1142" y="439"/>
                </a:lnTo>
                <a:lnTo>
                  <a:pt x="1142" y="235"/>
                </a:lnTo>
                <a:lnTo>
                  <a:pt x="1017" y="235"/>
                </a:lnTo>
                <a:lnTo>
                  <a:pt x="1017" y="235"/>
                </a:lnTo>
                <a:lnTo>
                  <a:pt x="1017" y="235"/>
                </a:lnTo>
                <a:close/>
                <a:moveTo>
                  <a:pt x="126" y="352"/>
                </a:moveTo>
                <a:lnTo>
                  <a:pt x="18" y="352"/>
                </a:lnTo>
                <a:lnTo>
                  <a:pt x="18" y="338"/>
                </a:lnTo>
                <a:lnTo>
                  <a:pt x="126" y="338"/>
                </a:lnTo>
                <a:lnTo>
                  <a:pt x="126" y="352"/>
                </a:lnTo>
                <a:lnTo>
                  <a:pt x="126" y="352"/>
                </a:lnTo>
                <a:lnTo>
                  <a:pt x="126" y="352"/>
                </a:lnTo>
                <a:close/>
                <a:moveTo>
                  <a:pt x="126" y="327"/>
                </a:moveTo>
                <a:lnTo>
                  <a:pt x="18" y="327"/>
                </a:lnTo>
                <a:lnTo>
                  <a:pt x="18" y="254"/>
                </a:lnTo>
                <a:lnTo>
                  <a:pt x="126" y="254"/>
                </a:lnTo>
                <a:lnTo>
                  <a:pt x="126" y="327"/>
                </a:lnTo>
                <a:lnTo>
                  <a:pt x="126" y="327"/>
                </a:lnTo>
                <a:lnTo>
                  <a:pt x="126" y="327"/>
                </a:lnTo>
                <a:close/>
                <a:moveTo>
                  <a:pt x="286" y="188"/>
                </a:moveTo>
                <a:lnTo>
                  <a:pt x="185" y="188"/>
                </a:lnTo>
                <a:lnTo>
                  <a:pt x="185" y="169"/>
                </a:lnTo>
                <a:lnTo>
                  <a:pt x="286" y="169"/>
                </a:lnTo>
                <a:lnTo>
                  <a:pt x="286" y="188"/>
                </a:lnTo>
                <a:lnTo>
                  <a:pt x="286" y="188"/>
                </a:lnTo>
                <a:lnTo>
                  <a:pt x="286" y="188"/>
                </a:lnTo>
                <a:close/>
                <a:moveTo>
                  <a:pt x="286" y="153"/>
                </a:moveTo>
                <a:lnTo>
                  <a:pt x="185" y="153"/>
                </a:lnTo>
                <a:lnTo>
                  <a:pt x="185" y="55"/>
                </a:lnTo>
                <a:lnTo>
                  <a:pt x="286" y="55"/>
                </a:lnTo>
                <a:lnTo>
                  <a:pt x="286" y="153"/>
                </a:lnTo>
                <a:lnTo>
                  <a:pt x="286" y="153"/>
                </a:lnTo>
                <a:lnTo>
                  <a:pt x="286" y="153"/>
                </a:lnTo>
                <a:close/>
                <a:moveTo>
                  <a:pt x="427" y="188"/>
                </a:moveTo>
                <a:lnTo>
                  <a:pt x="292" y="188"/>
                </a:lnTo>
                <a:lnTo>
                  <a:pt x="292" y="169"/>
                </a:lnTo>
                <a:lnTo>
                  <a:pt x="427" y="169"/>
                </a:lnTo>
                <a:lnTo>
                  <a:pt x="427" y="188"/>
                </a:lnTo>
                <a:lnTo>
                  <a:pt x="427" y="188"/>
                </a:lnTo>
                <a:lnTo>
                  <a:pt x="427" y="188"/>
                </a:lnTo>
                <a:close/>
                <a:moveTo>
                  <a:pt x="427" y="153"/>
                </a:moveTo>
                <a:lnTo>
                  <a:pt x="292" y="153"/>
                </a:lnTo>
                <a:lnTo>
                  <a:pt x="292" y="55"/>
                </a:lnTo>
                <a:lnTo>
                  <a:pt x="427" y="55"/>
                </a:lnTo>
                <a:lnTo>
                  <a:pt x="427" y="153"/>
                </a:lnTo>
                <a:lnTo>
                  <a:pt x="427" y="153"/>
                </a:lnTo>
                <a:lnTo>
                  <a:pt x="427" y="153"/>
                </a:lnTo>
                <a:close/>
                <a:moveTo>
                  <a:pt x="569" y="188"/>
                </a:moveTo>
                <a:lnTo>
                  <a:pt x="434" y="188"/>
                </a:lnTo>
                <a:lnTo>
                  <a:pt x="434" y="169"/>
                </a:lnTo>
                <a:lnTo>
                  <a:pt x="569" y="169"/>
                </a:lnTo>
                <a:lnTo>
                  <a:pt x="569" y="188"/>
                </a:lnTo>
                <a:lnTo>
                  <a:pt x="569" y="188"/>
                </a:lnTo>
                <a:lnTo>
                  <a:pt x="569" y="188"/>
                </a:lnTo>
                <a:close/>
                <a:moveTo>
                  <a:pt x="569" y="153"/>
                </a:moveTo>
                <a:lnTo>
                  <a:pt x="434" y="153"/>
                </a:lnTo>
                <a:lnTo>
                  <a:pt x="434" y="55"/>
                </a:lnTo>
                <a:lnTo>
                  <a:pt x="569" y="55"/>
                </a:lnTo>
                <a:lnTo>
                  <a:pt x="569" y="153"/>
                </a:lnTo>
                <a:lnTo>
                  <a:pt x="569" y="153"/>
                </a:lnTo>
                <a:lnTo>
                  <a:pt x="569" y="153"/>
                </a:lnTo>
                <a:close/>
                <a:moveTo>
                  <a:pt x="711" y="188"/>
                </a:moveTo>
                <a:lnTo>
                  <a:pt x="575" y="188"/>
                </a:lnTo>
                <a:lnTo>
                  <a:pt x="575" y="169"/>
                </a:lnTo>
                <a:lnTo>
                  <a:pt x="711" y="169"/>
                </a:lnTo>
                <a:lnTo>
                  <a:pt x="711" y="188"/>
                </a:lnTo>
                <a:lnTo>
                  <a:pt x="711" y="188"/>
                </a:lnTo>
                <a:lnTo>
                  <a:pt x="711" y="188"/>
                </a:lnTo>
                <a:close/>
                <a:moveTo>
                  <a:pt x="711" y="153"/>
                </a:moveTo>
                <a:lnTo>
                  <a:pt x="575" y="153"/>
                </a:lnTo>
                <a:lnTo>
                  <a:pt x="575" y="55"/>
                </a:lnTo>
                <a:lnTo>
                  <a:pt x="711" y="55"/>
                </a:lnTo>
                <a:lnTo>
                  <a:pt x="711" y="153"/>
                </a:lnTo>
                <a:lnTo>
                  <a:pt x="711" y="153"/>
                </a:lnTo>
                <a:lnTo>
                  <a:pt x="711" y="153"/>
                </a:lnTo>
                <a:close/>
                <a:moveTo>
                  <a:pt x="854" y="188"/>
                </a:moveTo>
                <a:lnTo>
                  <a:pt x="719" y="188"/>
                </a:lnTo>
                <a:lnTo>
                  <a:pt x="719" y="169"/>
                </a:lnTo>
                <a:lnTo>
                  <a:pt x="854" y="169"/>
                </a:lnTo>
                <a:lnTo>
                  <a:pt x="854" y="188"/>
                </a:lnTo>
                <a:lnTo>
                  <a:pt x="854" y="188"/>
                </a:lnTo>
                <a:lnTo>
                  <a:pt x="854" y="188"/>
                </a:lnTo>
                <a:close/>
                <a:moveTo>
                  <a:pt x="854" y="153"/>
                </a:moveTo>
                <a:lnTo>
                  <a:pt x="719" y="153"/>
                </a:lnTo>
                <a:lnTo>
                  <a:pt x="719" y="55"/>
                </a:lnTo>
                <a:lnTo>
                  <a:pt x="854" y="55"/>
                </a:lnTo>
                <a:lnTo>
                  <a:pt x="854" y="153"/>
                </a:lnTo>
                <a:lnTo>
                  <a:pt x="854" y="153"/>
                </a:lnTo>
                <a:lnTo>
                  <a:pt x="854" y="153"/>
                </a:lnTo>
                <a:close/>
                <a:moveTo>
                  <a:pt x="958" y="188"/>
                </a:moveTo>
                <a:lnTo>
                  <a:pt x="861" y="188"/>
                </a:lnTo>
                <a:lnTo>
                  <a:pt x="861" y="169"/>
                </a:lnTo>
                <a:lnTo>
                  <a:pt x="958" y="169"/>
                </a:lnTo>
                <a:lnTo>
                  <a:pt x="958" y="188"/>
                </a:lnTo>
                <a:lnTo>
                  <a:pt x="958" y="188"/>
                </a:lnTo>
                <a:lnTo>
                  <a:pt x="958" y="188"/>
                </a:lnTo>
                <a:close/>
                <a:moveTo>
                  <a:pt x="958" y="153"/>
                </a:moveTo>
                <a:lnTo>
                  <a:pt x="861" y="153"/>
                </a:lnTo>
                <a:lnTo>
                  <a:pt x="861" y="55"/>
                </a:lnTo>
                <a:lnTo>
                  <a:pt x="958" y="55"/>
                </a:lnTo>
                <a:lnTo>
                  <a:pt x="958" y="153"/>
                </a:lnTo>
                <a:lnTo>
                  <a:pt x="958" y="153"/>
                </a:lnTo>
                <a:lnTo>
                  <a:pt x="958" y="153"/>
                </a:lnTo>
                <a:close/>
                <a:moveTo>
                  <a:pt x="1125" y="352"/>
                </a:moveTo>
                <a:lnTo>
                  <a:pt x="1017" y="352"/>
                </a:lnTo>
                <a:lnTo>
                  <a:pt x="1017" y="338"/>
                </a:lnTo>
                <a:lnTo>
                  <a:pt x="1125" y="338"/>
                </a:lnTo>
                <a:lnTo>
                  <a:pt x="1125" y="352"/>
                </a:lnTo>
                <a:lnTo>
                  <a:pt x="1125" y="352"/>
                </a:lnTo>
                <a:lnTo>
                  <a:pt x="1125" y="352"/>
                </a:lnTo>
                <a:close/>
                <a:moveTo>
                  <a:pt x="1125" y="327"/>
                </a:moveTo>
                <a:lnTo>
                  <a:pt x="1017" y="327"/>
                </a:lnTo>
                <a:lnTo>
                  <a:pt x="1017" y="254"/>
                </a:lnTo>
                <a:lnTo>
                  <a:pt x="1125" y="254"/>
                </a:lnTo>
                <a:lnTo>
                  <a:pt x="1125" y="327"/>
                </a:lnTo>
                <a:lnTo>
                  <a:pt x="1125" y="327"/>
                </a:lnTo>
                <a:lnTo>
                  <a:pt x="1125" y="32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8"/>
          <p:cNvSpPr/>
          <p:nvPr/>
        </p:nvSpPr>
        <p:spPr>
          <a:xfrm>
            <a:off x="1576440" y="3594960"/>
            <a:ext cx="193680" cy="10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CustomShape 9"/>
          <p:cNvSpPr/>
          <p:nvPr/>
        </p:nvSpPr>
        <p:spPr>
          <a:xfrm>
            <a:off x="2040840" y="3502440"/>
            <a:ext cx="150120" cy="260640"/>
          </a:xfrm>
          <a:prstGeom prst="snip1Rect">
            <a:avLst>
              <a:gd name="adj" fmla="val 347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7" name="Picture 3" descr=""/>
          <p:cNvPicPr/>
          <p:nvPr/>
        </p:nvPicPr>
        <p:blipFill>
          <a:blip r:embed="rId1"/>
          <a:stretch/>
        </p:blipFill>
        <p:spPr>
          <a:xfrm>
            <a:off x="1515600" y="3418920"/>
            <a:ext cx="702360" cy="318600"/>
          </a:xfrm>
          <a:prstGeom prst="rect">
            <a:avLst/>
          </a:prstGeom>
          <a:ln>
            <a:noFill/>
          </a:ln>
        </p:spPr>
      </p:pic>
      <p:sp>
        <p:nvSpPr>
          <p:cNvPr id="248" name="CustomShape 10"/>
          <p:cNvSpPr/>
          <p:nvPr/>
        </p:nvSpPr>
        <p:spPr>
          <a:xfrm>
            <a:off x="1083600" y="2445480"/>
            <a:ext cx="1438200" cy="272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0800" indent="-280440"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Manufacturer</a:t>
            </a:r>
            <a:endParaRPr/>
          </a:p>
        </p:txBody>
      </p:sp>
      <p:sp>
        <p:nvSpPr>
          <p:cNvPr id="249" name="CustomShape 11"/>
          <p:cNvSpPr/>
          <p:nvPr/>
        </p:nvSpPr>
        <p:spPr>
          <a:xfrm>
            <a:off x="1026720" y="1856160"/>
            <a:ext cx="1380600" cy="530280"/>
          </a:xfrm>
          <a:custGeom>
            <a:avLst/>
            <a:gdLst/>
            <a:ahLst/>
            <a:rect l="l" t="t" r="r" b="b"/>
            <a:pathLst>
              <a:path w="1142" h="439">
                <a:moveTo>
                  <a:pt x="1017" y="235"/>
                </a:moveTo>
                <a:lnTo>
                  <a:pt x="1017" y="0"/>
                </a:lnTo>
                <a:lnTo>
                  <a:pt x="126" y="0"/>
                </a:lnTo>
                <a:lnTo>
                  <a:pt x="126" y="235"/>
                </a:lnTo>
                <a:lnTo>
                  <a:pt x="0" y="235"/>
                </a:lnTo>
                <a:lnTo>
                  <a:pt x="0" y="439"/>
                </a:lnTo>
                <a:lnTo>
                  <a:pt x="126" y="439"/>
                </a:lnTo>
                <a:lnTo>
                  <a:pt x="274" y="439"/>
                </a:lnTo>
                <a:lnTo>
                  <a:pt x="868" y="439"/>
                </a:lnTo>
                <a:lnTo>
                  <a:pt x="1017" y="439"/>
                </a:lnTo>
                <a:lnTo>
                  <a:pt x="1142" y="439"/>
                </a:lnTo>
                <a:lnTo>
                  <a:pt x="1142" y="235"/>
                </a:lnTo>
                <a:lnTo>
                  <a:pt x="1017" y="235"/>
                </a:lnTo>
                <a:lnTo>
                  <a:pt x="1017" y="235"/>
                </a:lnTo>
                <a:lnTo>
                  <a:pt x="1017" y="235"/>
                </a:lnTo>
                <a:close/>
                <a:moveTo>
                  <a:pt x="126" y="352"/>
                </a:moveTo>
                <a:lnTo>
                  <a:pt x="18" y="352"/>
                </a:lnTo>
                <a:lnTo>
                  <a:pt x="18" y="338"/>
                </a:lnTo>
                <a:lnTo>
                  <a:pt x="126" y="338"/>
                </a:lnTo>
                <a:lnTo>
                  <a:pt x="126" y="352"/>
                </a:lnTo>
                <a:lnTo>
                  <a:pt x="126" y="352"/>
                </a:lnTo>
                <a:lnTo>
                  <a:pt x="126" y="352"/>
                </a:lnTo>
                <a:close/>
                <a:moveTo>
                  <a:pt x="126" y="327"/>
                </a:moveTo>
                <a:lnTo>
                  <a:pt x="18" y="327"/>
                </a:lnTo>
                <a:lnTo>
                  <a:pt x="18" y="254"/>
                </a:lnTo>
                <a:lnTo>
                  <a:pt x="126" y="254"/>
                </a:lnTo>
                <a:lnTo>
                  <a:pt x="126" y="327"/>
                </a:lnTo>
                <a:lnTo>
                  <a:pt x="126" y="327"/>
                </a:lnTo>
                <a:lnTo>
                  <a:pt x="126" y="327"/>
                </a:lnTo>
                <a:close/>
                <a:moveTo>
                  <a:pt x="286" y="188"/>
                </a:moveTo>
                <a:lnTo>
                  <a:pt x="185" y="188"/>
                </a:lnTo>
                <a:lnTo>
                  <a:pt x="185" y="169"/>
                </a:lnTo>
                <a:lnTo>
                  <a:pt x="286" y="169"/>
                </a:lnTo>
                <a:lnTo>
                  <a:pt x="286" y="188"/>
                </a:lnTo>
                <a:lnTo>
                  <a:pt x="286" y="188"/>
                </a:lnTo>
                <a:lnTo>
                  <a:pt x="286" y="188"/>
                </a:lnTo>
                <a:close/>
                <a:moveTo>
                  <a:pt x="286" y="153"/>
                </a:moveTo>
                <a:lnTo>
                  <a:pt x="185" y="153"/>
                </a:lnTo>
                <a:lnTo>
                  <a:pt x="185" y="55"/>
                </a:lnTo>
                <a:lnTo>
                  <a:pt x="286" y="55"/>
                </a:lnTo>
                <a:lnTo>
                  <a:pt x="286" y="153"/>
                </a:lnTo>
                <a:lnTo>
                  <a:pt x="286" y="153"/>
                </a:lnTo>
                <a:lnTo>
                  <a:pt x="286" y="153"/>
                </a:lnTo>
                <a:close/>
                <a:moveTo>
                  <a:pt x="427" y="188"/>
                </a:moveTo>
                <a:lnTo>
                  <a:pt x="292" y="188"/>
                </a:lnTo>
                <a:lnTo>
                  <a:pt x="292" y="169"/>
                </a:lnTo>
                <a:lnTo>
                  <a:pt x="427" y="169"/>
                </a:lnTo>
                <a:lnTo>
                  <a:pt x="427" y="188"/>
                </a:lnTo>
                <a:lnTo>
                  <a:pt x="427" y="188"/>
                </a:lnTo>
                <a:lnTo>
                  <a:pt x="427" y="188"/>
                </a:lnTo>
                <a:close/>
                <a:moveTo>
                  <a:pt x="427" y="153"/>
                </a:moveTo>
                <a:lnTo>
                  <a:pt x="292" y="153"/>
                </a:lnTo>
                <a:lnTo>
                  <a:pt x="292" y="55"/>
                </a:lnTo>
                <a:lnTo>
                  <a:pt x="427" y="55"/>
                </a:lnTo>
                <a:lnTo>
                  <a:pt x="427" y="153"/>
                </a:lnTo>
                <a:lnTo>
                  <a:pt x="427" y="153"/>
                </a:lnTo>
                <a:lnTo>
                  <a:pt x="427" y="153"/>
                </a:lnTo>
                <a:close/>
                <a:moveTo>
                  <a:pt x="569" y="188"/>
                </a:moveTo>
                <a:lnTo>
                  <a:pt x="434" y="188"/>
                </a:lnTo>
                <a:lnTo>
                  <a:pt x="434" y="169"/>
                </a:lnTo>
                <a:lnTo>
                  <a:pt x="569" y="169"/>
                </a:lnTo>
                <a:lnTo>
                  <a:pt x="569" y="188"/>
                </a:lnTo>
                <a:lnTo>
                  <a:pt x="569" y="188"/>
                </a:lnTo>
                <a:lnTo>
                  <a:pt x="569" y="188"/>
                </a:lnTo>
                <a:close/>
                <a:moveTo>
                  <a:pt x="569" y="153"/>
                </a:moveTo>
                <a:lnTo>
                  <a:pt x="434" y="153"/>
                </a:lnTo>
                <a:lnTo>
                  <a:pt x="434" y="55"/>
                </a:lnTo>
                <a:lnTo>
                  <a:pt x="569" y="55"/>
                </a:lnTo>
                <a:lnTo>
                  <a:pt x="569" y="153"/>
                </a:lnTo>
                <a:lnTo>
                  <a:pt x="569" y="153"/>
                </a:lnTo>
                <a:lnTo>
                  <a:pt x="569" y="153"/>
                </a:lnTo>
                <a:close/>
                <a:moveTo>
                  <a:pt x="711" y="188"/>
                </a:moveTo>
                <a:lnTo>
                  <a:pt x="575" y="188"/>
                </a:lnTo>
                <a:lnTo>
                  <a:pt x="575" y="169"/>
                </a:lnTo>
                <a:lnTo>
                  <a:pt x="711" y="169"/>
                </a:lnTo>
                <a:lnTo>
                  <a:pt x="711" y="188"/>
                </a:lnTo>
                <a:lnTo>
                  <a:pt x="711" y="188"/>
                </a:lnTo>
                <a:lnTo>
                  <a:pt x="711" y="188"/>
                </a:lnTo>
                <a:close/>
                <a:moveTo>
                  <a:pt x="711" y="153"/>
                </a:moveTo>
                <a:lnTo>
                  <a:pt x="575" y="153"/>
                </a:lnTo>
                <a:lnTo>
                  <a:pt x="575" y="55"/>
                </a:lnTo>
                <a:lnTo>
                  <a:pt x="711" y="55"/>
                </a:lnTo>
                <a:lnTo>
                  <a:pt x="711" y="153"/>
                </a:lnTo>
                <a:lnTo>
                  <a:pt x="711" y="153"/>
                </a:lnTo>
                <a:lnTo>
                  <a:pt x="711" y="153"/>
                </a:lnTo>
                <a:close/>
                <a:moveTo>
                  <a:pt x="854" y="188"/>
                </a:moveTo>
                <a:lnTo>
                  <a:pt x="719" y="188"/>
                </a:lnTo>
                <a:lnTo>
                  <a:pt x="719" y="169"/>
                </a:lnTo>
                <a:lnTo>
                  <a:pt x="854" y="169"/>
                </a:lnTo>
                <a:lnTo>
                  <a:pt x="854" y="188"/>
                </a:lnTo>
                <a:lnTo>
                  <a:pt x="854" y="188"/>
                </a:lnTo>
                <a:lnTo>
                  <a:pt x="854" y="188"/>
                </a:lnTo>
                <a:close/>
                <a:moveTo>
                  <a:pt x="854" y="153"/>
                </a:moveTo>
                <a:lnTo>
                  <a:pt x="719" y="153"/>
                </a:lnTo>
                <a:lnTo>
                  <a:pt x="719" y="55"/>
                </a:lnTo>
                <a:lnTo>
                  <a:pt x="854" y="55"/>
                </a:lnTo>
                <a:lnTo>
                  <a:pt x="854" y="153"/>
                </a:lnTo>
                <a:lnTo>
                  <a:pt x="854" y="153"/>
                </a:lnTo>
                <a:lnTo>
                  <a:pt x="854" y="153"/>
                </a:lnTo>
                <a:close/>
                <a:moveTo>
                  <a:pt x="958" y="188"/>
                </a:moveTo>
                <a:lnTo>
                  <a:pt x="861" y="188"/>
                </a:lnTo>
                <a:lnTo>
                  <a:pt x="861" y="169"/>
                </a:lnTo>
                <a:lnTo>
                  <a:pt x="958" y="169"/>
                </a:lnTo>
                <a:lnTo>
                  <a:pt x="958" y="188"/>
                </a:lnTo>
                <a:lnTo>
                  <a:pt x="958" y="188"/>
                </a:lnTo>
                <a:lnTo>
                  <a:pt x="958" y="188"/>
                </a:lnTo>
                <a:close/>
                <a:moveTo>
                  <a:pt x="958" y="153"/>
                </a:moveTo>
                <a:lnTo>
                  <a:pt x="861" y="153"/>
                </a:lnTo>
                <a:lnTo>
                  <a:pt x="861" y="55"/>
                </a:lnTo>
                <a:lnTo>
                  <a:pt x="958" y="55"/>
                </a:lnTo>
                <a:lnTo>
                  <a:pt x="958" y="153"/>
                </a:lnTo>
                <a:lnTo>
                  <a:pt x="958" y="153"/>
                </a:lnTo>
                <a:lnTo>
                  <a:pt x="958" y="153"/>
                </a:lnTo>
                <a:close/>
                <a:moveTo>
                  <a:pt x="1125" y="352"/>
                </a:moveTo>
                <a:lnTo>
                  <a:pt x="1017" y="352"/>
                </a:lnTo>
                <a:lnTo>
                  <a:pt x="1017" y="338"/>
                </a:lnTo>
                <a:lnTo>
                  <a:pt x="1125" y="338"/>
                </a:lnTo>
                <a:lnTo>
                  <a:pt x="1125" y="352"/>
                </a:lnTo>
                <a:lnTo>
                  <a:pt x="1125" y="352"/>
                </a:lnTo>
                <a:lnTo>
                  <a:pt x="1125" y="352"/>
                </a:lnTo>
                <a:close/>
                <a:moveTo>
                  <a:pt x="1125" y="327"/>
                </a:moveTo>
                <a:lnTo>
                  <a:pt x="1017" y="327"/>
                </a:lnTo>
                <a:lnTo>
                  <a:pt x="1017" y="254"/>
                </a:lnTo>
                <a:lnTo>
                  <a:pt x="1125" y="254"/>
                </a:lnTo>
                <a:lnTo>
                  <a:pt x="1125" y="327"/>
                </a:lnTo>
                <a:lnTo>
                  <a:pt x="1125" y="327"/>
                </a:lnTo>
                <a:lnTo>
                  <a:pt x="1125" y="32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12"/>
          <p:cNvSpPr/>
          <p:nvPr/>
        </p:nvSpPr>
        <p:spPr>
          <a:xfrm>
            <a:off x="1560960" y="2300400"/>
            <a:ext cx="193680" cy="10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1" name="CustomShape 13"/>
          <p:cNvSpPr/>
          <p:nvPr/>
        </p:nvSpPr>
        <p:spPr>
          <a:xfrm>
            <a:off x="2025360" y="2207880"/>
            <a:ext cx="150120" cy="260640"/>
          </a:xfrm>
          <a:prstGeom prst="snip1Rect">
            <a:avLst>
              <a:gd name="adj" fmla="val 347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2" name="Picture 3" descr=""/>
          <p:cNvPicPr/>
          <p:nvPr/>
        </p:nvPicPr>
        <p:blipFill>
          <a:blip r:embed="rId2"/>
          <a:stretch/>
        </p:blipFill>
        <p:spPr>
          <a:xfrm>
            <a:off x="1500120" y="2124720"/>
            <a:ext cx="702360" cy="318600"/>
          </a:xfrm>
          <a:prstGeom prst="rect">
            <a:avLst/>
          </a:prstGeom>
          <a:ln>
            <a:noFill/>
          </a:ln>
        </p:spPr>
      </p:pic>
      <p:sp>
        <p:nvSpPr>
          <p:cNvPr id="253" name="CustomShape 14"/>
          <p:cNvSpPr/>
          <p:nvPr/>
        </p:nvSpPr>
        <p:spPr>
          <a:xfrm>
            <a:off x="1080000" y="4395600"/>
            <a:ext cx="1380600" cy="530280"/>
          </a:xfrm>
          <a:custGeom>
            <a:avLst/>
            <a:gdLst/>
            <a:ahLst/>
            <a:rect l="l" t="t" r="r" b="b"/>
            <a:pathLst>
              <a:path w="1142" h="439">
                <a:moveTo>
                  <a:pt x="1017" y="235"/>
                </a:moveTo>
                <a:lnTo>
                  <a:pt x="1017" y="0"/>
                </a:lnTo>
                <a:lnTo>
                  <a:pt x="126" y="0"/>
                </a:lnTo>
                <a:lnTo>
                  <a:pt x="126" y="235"/>
                </a:lnTo>
                <a:lnTo>
                  <a:pt x="0" y="235"/>
                </a:lnTo>
                <a:lnTo>
                  <a:pt x="0" y="439"/>
                </a:lnTo>
                <a:lnTo>
                  <a:pt x="126" y="439"/>
                </a:lnTo>
                <a:lnTo>
                  <a:pt x="274" y="439"/>
                </a:lnTo>
                <a:lnTo>
                  <a:pt x="868" y="439"/>
                </a:lnTo>
                <a:lnTo>
                  <a:pt x="1017" y="439"/>
                </a:lnTo>
                <a:lnTo>
                  <a:pt x="1142" y="439"/>
                </a:lnTo>
                <a:lnTo>
                  <a:pt x="1142" y="235"/>
                </a:lnTo>
                <a:lnTo>
                  <a:pt x="1017" y="235"/>
                </a:lnTo>
                <a:lnTo>
                  <a:pt x="1017" y="235"/>
                </a:lnTo>
                <a:lnTo>
                  <a:pt x="1017" y="235"/>
                </a:lnTo>
                <a:close/>
                <a:moveTo>
                  <a:pt x="126" y="352"/>
                </a:moveTo>
                <a:lnTo>
                  <a:pt x="18" y="352"/>
                </a:lnTo>
                <a:lnTo>
                  <a:pt x="18" y="338"/>
                </a:lnTo>
                <a:lnTo>
                  <a:pt x="126" y="338"/>
                </a:lnTo>
                <a:lnTo>
                  <a:pt x="126" y="352"/>
                </a:lnTo>
                <a:lnTo>
                  <a:pt x="126" y="352"/>
                </a:lnTo>
                <a:lnTo>
                  <a:pt x="126" y="352"/>
                </a:lnTo>
                <a:close/>
                <a:moveTo>
                  <a:pt x="126" y="327"/>
                </a:moveTo>
                <a:lnTo>
                  <a:pt x="18" y="327"/>
                </a:lnTo>
                <a:lnTo>
                  <a:pt x="18" y="254"/>
                </a:lnTo>
                <a:lnTo>
                  <a:pt x="126" y="254"/>
                </a:lnTo>
                <a:lnTo>
                  <a:pt x="126" y="327"/>
                </a:lnTo>
                <a:lnTo>
                  <a:pt x="126" y="327"/>
                </a:lnTo>
                <a:lnTo>
                  <a:pt x="126" y="327"/>
                </a:lnTo>
                <a:close/>
                <a:moveTo>
                  <a:pt x="286" y="188"/>
                </a:moveTo>
                <a:lnTo>
                  <a:pt x="185" y="188"/>
                </a:lnTo>
                <a:lnTo>
                  <a:pt x="185" y="169"/>
                </a:lnTo>
                <a:lnTo>
                  <a:pt x="286" y="169"/>
                </a:lnTo>
                <a:lnTo>
                  <a:pt x="286" y="188"/>
                </a:lnTo>
                <a:lnTo>
                  <a:pt x="286" y="188"/>
                </a:lnTo>
                <a:lnTo>
                  <a:pt x="286" y="188"/>
                </a:lnTo>
                <a:close/>
                <a:moveTo>
                  <a:pt x="286" y="153"/>
                </a:moveTo>
                <a:lnTo>
                  <a:pt x="185" y="153"/>
                </a:lnTo>
                <a:lnTo>
                  <a:pt x="185" y="55"/>
                </a:lnTo>
                <a:lnTo>
                  <a:pt x="286" y="55"/>
                </a:lnTo>
                <a:lnTo>
                  <a:pt x="286" y="153"/>
                </a:lnTo>
                <a:lnTo>
                  <a:pt x="286" y="153"/>
                </a:lnTo>
                <a:lnTo>
                  <a:pt x="286" y="153"/>
                </a:lnTo>
                <a:close/>
                <a:moveTo>
                  <a:pt x="427" y="188"/>
                </a:moveTo>
                <a:lnTo>
                  <a:pt x="292" y="188"/>
                </a:lnTo>
                <a:lnTo>
                  <a:pt x="292" y="169"/>
                </a:lnTo>
                <a:lnTo>
                  <a:pt x="427" y="169"/>
                </a:lnTo>
                <a:lnTo>
                  <a:pt x="427" y="188"/>
                </a:lnTo>
                <a:lnTo>
                  <a:pt x="427" y="188"/>
                </a:lnTo>
                <a:lnTo>
                  <a:pt x="427" y="188"/>
                </a:lnTo>
                <a:close/>
                <a:moveTo>
                  <a:pt x="427" y="153"/>
                </a:moveTo>
                <a:lnTo>
                  <a:pt x="292" y="153"/>
                </a:lnTo>
                <a:lnTo>
                  <a:pt x="292" y="55"/>
                </a:lnTo>
                <a:lnTo>
                  <a:pt x="427" y="55"/>
                </a:lnTo>
                <a:lnTo>
                  <a:pt x="427" y="153"/>
                </a:lnTo>
                <a:lnTo>
                  <a:pt x="427" y="153"/>
                </a:lnTo>
                <a:lnTo>
                  <a:pt x="427" y="153"/>
                </a:lnTo>
                <a:close/>
                <a:moveTo>
                  <a:pt x="569" y="188"/>
                </a:moveTo>
                <a:lnTo>
                  <a:pt x="434" y="188"/>
                </a:lnTo>
                <a:lnTo>
                  <a:pt x="434" y="169"/>
                </a:lnTo>
                <a:lnTo>
                  <a:pt x="569" y="169"/>
                </a:lnTo>
                <a:lnTo>
                  <a:pt x="569" y="188"/>
                </a:lnTo>
                <a:lnTo>
                  <a:pt x="569" y="188"/>
                </a:lnTo>
                <a:lnTo>
                  <a:pt x="569" y="188"/>
                </a:lnTo>
                <a:close/>
                <a:moveTo>
                  <a:pt x="569" y="153"/>
                </a:moveTo>
                <a:lnTo>
                  <a:pt x="434" y="153"/>
                </a:lnTo>
                <a:lnTo>
                  <a:pt x="434" y="55"/>
                </a:lnTo>
                <a:lnTo>
                  <a:pt x="569" y="55"/>
                </a:lnTo>
                <a:lnTo>
                  <a:pt x="569" y="153"/>
                </a:lnTo>
                <a:lnTo>
                  <a:pt x="569" y="153"/>
                </a:lnTo>
                <a:lnTo>
                  <a:pt x="569" y="153"/>
                </a:lnTo>
                <a:close/>
                <a:moveTo>
                  <a:pt x="711" y="188"/>
                </a:moveTo>
                <a:lnTo>
                  <a:pt x="575" y="188"/>
                </a:lnTo>
                <a:lnTo>
                  <a:pt x="575" y="169"/>
                </a:lnTo>
                <a:lnTo>
                  <a:pt x="711" y="169"/>
                </a:lnTo>
                <a:lnTo>
                  <a:pt x="711" y="188"/>
                </a:lnTo>
                <a:lnTo>
                  <a:pt x="711" y="188"/>
                </a:lnTo>
                <a:lnTo>
                  <a:pt x="711" y="188"/>
                </a:lnTo>
                <a:close/>
                <a:moveTo>
                  <a:pt x="711" y="153"/>
                </a:moveTo>
                <a:lnTo>
                  <a:pt x="575" y="153"/>
                </a:lnTo>
                <a:lnTo>
                  <a:pt x="575" y="55"/>
                </a:lnTo>
                <a:lnTo>
                  <a:pt x="711" y="55"/>
                </a:lnTo>
                <a:lnTo>
                  <a:pt x="711" y="153"/>
                </a:lnTo>
                <a:lnTo>
                  <a:pt x="711" y="153"/>
                </a:lnTo>
                <a:lnTo>
                  <a:pt x="711" y="153"/>
                </a:lnTo>
                <a:close/>
                <a:moveTo>
                  <a:pt x="854" y="188"/>
                </a:moveTo>
                <a:lnTo>
                  <a:pt x="719" y="188"/>
                </a:lnTo>
                <a:lnTo>
                  <a:pt x="719" y="169"/>
                </a:lnTo>
                <a:lnTo>
                  <a:pt x="854" y="169"/>
                </a:lnTo>
                <a:lnTo>
                  <a:pt x="854" y="188"/>
                </a:lnTo>
                <a:lnTo>
                  <a:pt x="854" y="188"/>
                </a:lnTo>
                <a:lnTo>
                  <a:pt x="854" y="188"/>
                </a:lnTo>
                <a:close/>
                <a:moveTo>
                  <a:pt x="854" y="153"/>
                </a:moveTo>
                <a:lnTo>
                  <a:pt x="719" y="153"/>
                </a:lnTo>
                <a:lnTo>
                  <a:pt x="719" y="55"/>
                </a:lnTo>
                <a:lnTo>
                  <a:pt x="854" y="55"/>
                </a:lnTo>
                <a:lnTo>
                  <a:pt x="854" y="153"/>
                </a:lnTo>
                <a:lnTo>
                  <a:pt x="854" y="153"/>
                </a:lnTo>
                <a:lnTo>
                  <a:pt x="854" y="153"/>
                </a:lnTo>
                <a:close/>
                <a:moveTo>
                  <a:pt x="958" y="188"/>
                </a:moveTo>
                <a:lnTo>
                  <a:pt x="861" y="188"/>
                </a:lnTo>
                <a:lnTo>
                  <a:pt x="861" y="169"/>
                </a:lnTo>
                <a:lnTo>
                  <a:pt x="958" y="169"/>
                </a:lnTo>
                <a:lnTo>
                  <a:pt x="958" y="188"/>
                </a:lnTo>
                <a:lnTo>
                  <a:pt x="958" y="188"/>
                </a:lnTo>
                <a:lnTo>
                  <a:pt x="958" y="188"/>
                </a:lnTo>
                <a:close/>
                <a:moveTo>
                  <a:pt x="958" y="153"/>
                </a:moveTo>
                <a:lnTo>
                  <a:pt x="861" y="153"/>
                </a:lnTo>
                <a:lnTo>
                  <a:pt x="861" y="55"/>
                </a:lnTo>
                <a:lnTo>
                  <a:pt x="958" y="55"/>
                </a:lnTo>
                <a:lnTo>
                  <a:pt x="958" y="153"/>
                </a:lnTo>
                <a:lnTo>
                  <a:pt x="958" y="153"/>
                </a:lnTo>
                <a:lnTo>
                  <a:pt x="958" y="153"/>
                </a:lnTo>
                <a:close/>
                <a:moveTo>
                  <a:pt x="1125" y="352"/>
                </a:moveTo>
                <a:lnTo>
                  <a:pt x="1017" y="352"/>
                </a:lnTo>
                <a:lnTo>
                  <a:pt x="1017" y="338"/>
                </a:lnTo>
                <a:lnTo>
                  <a:pt x="1125" y="338"/>
                </a:lnTo>
                <a:lnTo>
                  <a:pt x="1125" y="352"/>
                </a:lnTo>
                <a:lnTo>
                  <a:pt x="1125" y="352"/>
                </a:lnTo>
                <a:lnTo>
                  <a:pt x="1125" y="352"/>
                </a:lnTo>
                <a:close/>
                <a:moveTo>
                  <a:pt x="1125" y="327"/>
                </a:moveTo>
                <a:lnTo>
                  <a:pt x="1017" y="327"/>
                </a:lnTo>
                <a:lnTo>
                  <a:pt x="1017" y="254"/>
                </a:lnTo>
                <a:lnTo>
                  <a:pt x="1125" y="254"/>
                </a:lnTo>
                <a:lnTo>
                  <a:pt x="1125" y="327"/>
                </a:lnTo>
                <a:lnTo>
                  <a:pt x="1125" y="327"/>
                </a:lnTo>
                <a:lnTo>
                  <a:pt x="1125" y="32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15"/>
          <p:cNvSpPr/>
          <p:nvPr/>
        </p:nvSpPr>
        <p:spPr>
          <a:xfrm>
            <a:off x="1614600" y="4839840"/>
            <a:ext cx="193680" cy="10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16"/>
          <p:cNvSpPr/>
          <p:nvPr/>
        </p:nvSpPr>
        <p:spPr>
          <a:xfrm>
            <a:off x="2078640" y="4747320"/>
            <a:ext cx="150120" cy="260640"/>
          </a:xfrm>
          <a:prstGeom prst="snip1Rect">
            <a:avLst>
              <a:gd name="adj" fmla="val 347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6" name="Picture 3" descr=""/>
          <p:cNvPicPr/>
          <p:nvPr/>
        </p:nvPicPr>
        <p:blipFill>
          <a:blip r:embed="rId3"/>
          <a:stretch/>
        </p:blipFill>
        <p:spPr>
          <a:xfrm>
            <a:off x="1553400" y="4664160"/>
            <a:ext cx="702360" cy="318600"/>
          </a:xfrm>
          <a:prstGeom prst="rect">
            <a:avLst/>
          </a:prstGeom>
          <a:ln>
            <a:noFill/>
          </a:ln>
        </p:spPr>
      </p:pic>
      <p:sp>
        <p:nvSpPr>
          <p:cNvPr id="257" name="CustomShape 17"/>
          <p:cNvSpPr/>
          <p:nvPr/>
        </p:nvSpPr>
        <p:spPr>
          <a:xfrm>
            <a:off x="1083600" y="3731400"/>
            <a:ext cx="1438200" cy="272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0800" indent="-280440"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Manufacturer</a:t>
            </a:r>
            <a:endParaRPr/>
          </a:p>
        </p:txBody>
      </p:sp>
      <p:sp>
        <p:nvSpPr>
          <p:cNvPr id="258" name="CustomShape 18"/>
          <p:cNvSpPr/>
          <p:nvPr/>
        </p:nvSpPr>
        <p:spPr>
          <a:xfrm>
            <a:off x="1208880" y="5024520"/>
            <a:ext cx="1438200" cy="272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0800" indent="-280440"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Manufacturer</a:t>
            </a:r>
            <a:endParaRPr/>
          </a:p>
        </p:txBody>
      </p:sp>
      <p:sp>
        <p:nvSpPr>
          <p:cNvPr id="259" name="CustomShape 19"/>
          <p:cNvSpPr/>
          <p:nvPr/>
        </p:nvSpPr>
        <p:spPr>
          <a:xfrm>
            <a:off x="4515120" y="1413720"/>
            <a:ext cx="2403720" cy="49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1" lang="en-US" sz="1339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Redistribution Centers (RDCs)</a:t>
            </a:r>
            <a:endParaRPr/>
          </a:p>
        </p:txBody>
      </p:sp>
      <p:sp>
        <p:nvSpPr>
          <p:cNvPr id="260" name="CustomShape 20"/>
          <p:cNvSpPr/>
          <p:nvPr/>
        </p:nvSpPr>
        <p:spPr>
          <a:xfrm>
            <a:off x="8559360" y="1487520"/>
            <a:ext cx="19645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27 Forward DCs</a:t>
            </a:r>
            <a:endParaRPr/>
          </a:p>
        </p:txBody>
      </p:sp>
      <p:sp>
        <p:nvSpPr>
          <p:cNvPr id="261" name="CustomShape 21"/>
          <p:cNvSpPr/>
          <p:nvPr/>
        </p:nvSpPr>
        <p:spPr>
          <a:xfrm>
            <a:off x="4655520" y="2962800"/>
            <a:ext cx="226944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0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Strategic RDC (Denver, CO)</a:t>
            </a:r>
            <a:endParaRPr/>
          </a:p>
        </p:txBody>
      </p:sp>
      <p:sp>
        <p:nvSpPr>
          <p:cNvPr id="262" name="CustomShape 22"/>
          <p:cNvSpPr/>
          <p:nvPr/>
        </p:nvSpPr>
        <p:spPr>
          <a:xfrm>
            <a:off x="4660200" y="4377960"/>
            <a:ext cx="226440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0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National RDC (Olive Branch, MS)</a:t>
            </a:r>
            <a:endParaRPr/>
          </a:p>
        </p:txBody>
      </p:sp>
      <p:sp>
        <p:nvSpPr>
          <p:cNvPr id="263" name="CustomShape 23"/>
          <p:cNvSpPr/>
          <p:nvPr/>
        </p:nvSpPr>
        <p:spPr>
          <a:xfrm>
            <a:off x="2779920" y="2431080"/>
            <a:ext cx="2194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240">
            <a:solidFill>
              <a:schemeClr val="tx2"/>
            </a:solidFill>
            <a:custDash>
              <a:ds d="1500000" sp="1100000"/>
            </a:custDash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CustomShape 24"/>
          <p:cNvSpPr/>
          <p:nvPr/>
        </p:nvSpPr>
        <p:spPr>
          <a:xfrm>
            <a:off x="2785680" y="3530880"/>
            <a:ext cx="2306160" cy="48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240">
            <a:solidFill>
              <a:schemeClr val="tx2"/>
            </a:solidFill>
            <a:custDash>
              <a:ds d="1500000" sp="1100000"/>
            </a:custDash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CustomShape 25"/>
          <p:cNvSpPr/>
          <p:nvPr/>
        </p:nvSpPr>
        <p:spPr>
          <a:xfrm flipV="1">
            <a:off x="2785680" y="4098240"/>
            <a:ext cx="2306160" cy="64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240">
            <a:solidFill>
              <a:schemeClr val="tx2"/>
            </a:solidFill>
            <a:custDash>
              <a:ds d="1500000" sp="1100000"/>
            </a:custDash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CustomShape 26"/>
          <p:cNvSpPr/>
          <p:nvPr/>
        </p:nvSpPr>
        <p:spPr>
          <a:xfrm>
            <a:off x="2785680" y="3285720"/>
            <a:ext cx="5945040" cy="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240">
            <a:solidFill>
              <a:schemeClr val="tx2"/>
            </a:solidFill>
            <a:custDash>
              <a:ds d="1500000" sp="1100000"/>
            </a:custDash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27"/>
          <p:cNvSpPr/>
          <p:nvPr/>
        </p:nvSpPr>
        <p:spPr>
          <a:xfrm>
            <a:off x="5246640" y="2243880"/>
            <a:ext cx="1025280" cy="524160"/>
          </a:xfrm>
          <a:custGeom>
            <a:avLst/>
            <a:gdLst/>
            <a:ahLst/>
            <a:rect l="l" t="t" r="r" b="b"/>
            <a:pathLst>
              <a:path w="369" h="189">
                <a:moveTo>
                  <a:pt x="0" y="0"/>
                </a:moveTo>
                <a:cubicBezTo>
                  <a:pt x="0" y="15"/>
                  <a:pt x="0" y="15"/>
                  <a:pt x="0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89"/>
                  <a:pt x="16" y="189"/>
                  <a:pt x="16" y="189"/>
                </a:cubicBezTo>
                <a:cubicBezTo>
                  <a:pt x="102" y="189"/>
                  <a:pt x="102" y="189"/>
                  <a:pt x="102" y="189"/>
                </a:cubicBezTo>
                <a:cubicBezTo>
                  <a:pt x="102" y="185"/>
                  <a:pt x="102" y="185"/>
                  <a:pt x="102" y="185"/>
                </a:cubicBezTo>
                <a:cubicBezTo>
                  <a:pt x="102" y="181"/>
                  <a:pt x="104" y="176"/>
                  <a:pt x="108" y="174"/>
                </a:cubicBezTo>
                <a:cubicBezTo>
                  <a:pt x="34" y="174"/>
                  <a:pt x="34" y="174"/>
                  <a:pt x="34" y="174"/>
                </a:cubicBezTo>
                <a:cubicBezTo>
                  <a:pt x="34" y="65"/>
                  <a:pt x="34" y="65"/>
                  <a:pt x="34" y="65"/>
                </a:cubicBezTo>
                <a:cubicBezTo>
                  <a:pt x="122" y="65"/>
                  <a:pt x="122" y="65"/>
                  <a:pt x="122" y="65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24" y="91"/>
                  <a:pt x="126" y="91"/>
                  <a:pt x="127" y="91"/>
                </a:cubicBezTo>
                <a:cubicBezTo>
                  <a:pt x="140" y="91"/>
                  <a:pt x="140" y="91"/>
                  <a:pt x="140" y="91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229" y="65"/>
                  <a:pt x="229" y="65"/>
                  <a:pt x="229" y="65"/>
                </a:cubicBezTo>
                <a:cubicBezTo>
                  <a:pt x="229" y="91"/>
                  <a:pt x="229" y="91"/>
                  <a:pt x="229" y="91"/>
                </a:cubicBezTo>
                <a:cubicBezTo>
                  <a:pt x="247" y="91"/>
                  <a:pt x="247" y="91"/>
                  <a:pt x="247" y="91"/>
                </a:cubicBezTo>
                <a:cubicBezTo>
                  <a:pt x="247" y="65"/>
                  <a:pt x="247" y="65"/>
                  <a:pt x="247" y="65"/>
                </a:cubicBezTo>
                <a:cubicBezTo>
                  <a:pt x="335" y="65"/>
                  <a:pt x="335" y="65"/>
                  <a:pt x="335" y="65"/>
                </a:cubicBezTo>
                <a:cubicBezTo>
                  <a:pt x="335" y="115"/>
                  <a:pt x="335" y="115"/>
                  <a:pt x="335" y="115"/>
                </a:cubicBezTo>
                <a:cubicBezTo>
                  <a:pt x="353" y="115"/>
                  <a:pt x="353" y="115"/>
                  <a:pt x="353" y="115"/>
                </a:cubicBezTo>
                <a:cubicBezTo>
                  <a:pt x="353" y="15"/>
                  <a:pt x="353" y="15"/>
                  <a:pt x="353" y="15"/>
                </a:cubicBezTo>
                <a:cubicBezTo>
                  <a:pt x="369" y="15"/>
                  <a:pt x="369" y="15"/>
                  <a:pt x="369" y="15"/>
                </a:cubicBezTo>
                <a:cubicBezTo>
                  <a:pt x="369" y="0"/>
                  <a:pt x="369" y="0"/>
                  <a:pt x="3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28"/>
          <p:cNvSpPr/>
          <p:nvPr/>
        </p:nvSpPr>
        <p:spPr>
          <a:xfrm>
            <a:off x="5552640" y="2517840"/>
            <a:ext cx="554760" cy="250200"/>
          </a:xfrm>
          <a:custGeom>
            <a:avLst/>
            <a:gdLst/>
            <a:ahLst/>
            <a:rect l="l" t="t" r="r" b="b"/>
            <a:pathLst>
              <a:path w="200" h="90">
                <a:moveTo>
                  <a:pt x="194" y="0"/>
                </a:move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3" y="1"/>
                  <a:pt x="12" y="3"/>
                </a:cubicBezTo>
                <a:cubicBezTo>
                  <a:pt x="12" y="4"/>
                  <a:pt x="11" y="5"/>
                  <a:pt x="11" y="6"/>
                </a:cubicBezTo>
                <a:cubicBezTo>
                  <a:pt x="11" y="80"/>
                  <a:pt x="11" y="80"/>
                  <a:pt x="11" y="80"/>
                </a:cubicBezTo>
                <a:cubicBezTo>
                  <a:pt x="6" y="80"/>
                  <a:pt x="6" y="80"/>
                  <a:pt x="6" y="80"/>
                </a:cubicBezTo>
                <a:cubicBezTo>
                  <a:pt x="2" y="80"/>
                  <a:pt x="0" y="83"/>
                  <a:pt x="0" y="86"/>
                </a:cubicBezTo>
                <a:cubicBezTo>
                  <a:pt x="0" y="90"/>
                  <a:pt x="0" y="90"/>
                  <a:pt x="0" y="90"/>
                </a:cubicBezTo>
                <a:cubicBezTo>
                  <a:pt x="40" y="90"/>
                  <a:pt x="40" y="90"/>
                  <a:pt x="40" y="90"/>
                </a:cubicBezTo>
                <a:cubicBezTo>
                  <a:pt x="45" y="82"/>
                  <a:pt x="54" y="77"/>
                  <a:pt x="64" y="77"/>
                </a:cubicBezTo>
                <a:cubicBezTo>
                  <a:pt x="73" y="77"/>
                  <a:pt x="82" y="82"/>
                  <a:pt x="87" y="89"/>
                </a:cubicBezTo>
                <a:cubicBezTo>
                  <a:pt x="87" y="89"/>
                  <a:pt x="87" y="89"/>
                  <a:pt x="87" y="89"/>
                </a:cubicBezTo>
                <a:cubicBezTo>
                  <a:pt x="87" y="89"/>
                  <a:pt x="87" y="89"/>
                  <a:pt x="87" y="89"/>
                </a:cubicBezTo>
                <a:cubicBezTo>
                  <a:pt x="87" y="90"/>
                  <a:pt x="87" y="90"/>
                  <a:pt x="87" y="90"/>
                </a:cubicBezTo>
                <a:cubicBezTo>
                  <a:pt x="200" y="90"/>
                  <a:pt x="200" y="90"/>
                  <a:pt x="200" y="90"/>
                </a:cubicBezTo>
                <a:cubicBezTo>
                  <a:pt x="200" y="6"/>
                  <a:pt x="200" y="6"/>
                  <a:pt x="200" y="6"/>
                </a:cubicBezTo>
                <a:cubicBezTo>
                  <a:pt x="200" y="2"/>
                  <a:pt x="197" y="0"/>
                  <a:pt x="194" y="0"/>
                </a:cubicBezTo>
                <a:close/>
                <a:moveTo>
                  <a:pt x="87" y="54"/>
                </a:moveTo>
                <a:cubicBezTo>
                  <a:pt x="87" y="54"/>
                  <a:pt x="87" y="54"/>
                  <a:pt x="87" y="54"/>
                </a:cubicBezTo>
                <a:cubicBezTo>
                  <a:pt x="53" y="34"/>
                  <a:pt x="53" y="34"/>
                  <a:pt x="53" y="34"/>
                </a:cubicBezTo>
                <a:cubicBezTo>
                  <a:pt x="87" y="15"/>
                  <a:pt x="87" y="15"/>
                  <a:pt x="87" y="15"/>
                </a:cubicBezTo>
                <a:cubicBezTo>
                  <a:pt x="87" y="14"/>
                  <a:pt x="87" y="14"/>
                  <a:pt x="87" y="14"/>
                </a:cubicBezTo>
                <a:cubicBezTo>
                  <a:pt x="87" y="24"/>
                  <a:pt x="87" y="24"/>
                  <a:pt x="87" y="24"/>
                </a:cubicBezTo>
                <a:cubicBezTo>
                  <a:pt x="114" y="24"/>
                  <a:pt x="114" y="24"/>
                  <a:pt x="114" y="24"/>
                </a:cubicBezTo>
                <a:cubicBezTo>
                  <a:pt x="114" y="44"/>
                  <a:pt x="114" y="44"/>
                  <a:pt x="114" y="44"/>
                </a:cubicBezTo>
                <a:cubicBezTo>
                  <a:pt x="87" y="44"/>
                  <a:pt x="87" y="44"/>
                  <a:pt x="87" y="44"/>
                </a:cubicBezTo>
                <a:lnTo>
                  <a:pt x="87" y="54"/>
                </a:lnTo>
                <a:close/>
                <a:moveTo>
                  <a:pt x="144" y="75"/>
                </a:moveTo>
                <a:cubicBezTo>
                  <a:pt x="129" y="83"/>
                  <a:pt x="129" y="83"/>
                  <a:pt x="129" y="83"/>
                </a:cubicBezTo>
                <a:cubicBezTo>
                  <a:pt x="129" y="74"/>
                  <a:pt x="129" y="74"/>
                  <a:pt x="129" y="74"/>
                </a:cubicBezTo>
                <a:cubicBezTo>
                  <a:pt x="103" y="74"/>
                  <a:pt x="103" y="74"/>
                  <a:pt x="103" y="74"/>
                </a:cubicBezTo>
                <a:cubicBezTo>
                  <a:pt x="103" y="54"/>
                  <a:pt x="103" y="54"/>
                  <a:pt x="103" y="54"/>
                </a:cubicBezTo>
                <a:cubicBezTo>
                  <a:pt x="129" y="54"/>
                  <a:pt x="129" y="54"/>
                  <a:pt x="129" y="54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37" y="48"/>
                  <a:pt x="137" y="48"/>
                  <a:pt x="137" y="48"/>
                </a:cubicBezTo>
                <a:cubicBezTo>
                  <a:pt x="150" y="55"/>
                  <a:pt x="150" y="55"/>
                  <a:pt x="150" y="55"/>
                </a:cubicBezTo>
                <a:cubicBezTo>
                  <a:pt x="164" y="63"/>
                  <a:pt x="164" y="63"/>
                  <a:pt x="164" y="63"/>
                </a:cubicBezTo>
                <a:lnTo>
                  <a:pt x="144" y="7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29"/>
          <p:cNvSpPr/>
          <p:nvPr/>
        </p:nvSpPr>
        <p:spPr>
          <a:xfrm>
            <a:off x="5290920" y="2548440"/>
            <a:ext cx="255600" cy="219600"/>
          </a:xfrm>
          <a:custGeom>
            <a:avLst/>
            <a:gdLst/>
            <a:ahLst/>
            <a:rect l="l" t="t" r="r" b="b"/>
            <a:pathLst>
              <a:path w="92" h="79">
                <a:moveTo>
                  <a:pt x="92" y="64"/>
                </a:moveTo>
                <a:cubicBezTo>
                  <a:pt x="88" y="66"/>
                  <a:pt x="86" y="71"/>
                  <a:pt x="86" y="75"/>
                </a:cubicBezTo>
                <a:cubicBezTo>
                  <a:pt x="86" y="79"/>
                  <a:pt x="86" y="79"/>
                  <a:pt x="86" y="7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0"/>
                  <a:pt x="0" y="0"/>
                  <a:pt x="0" y="0"/>
                </a:cubicBezTo>
                <a:cubicBezTo>
                  <a:pt x="6" y="4"/>
                  <a:pt x="12" y="9"/>
                  <a:pt x="18" y="13"/>
                </a:cubicBezTo>
                <a:cubicBezTo>
                  <a:pt x="18" y="64"/>
                  <a:pt x="18" y="64"/>
                  <a:pt x="18" y="64"/>
                </a:cubicBezTo>
                <a:lnTo>
                  <a:pt x="92" y="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30"/>
          <p:cNvSpPr/>
          <p:nvPr/>
        </p:nvSpPr>
        <p:spPr>
          <a:xfrm>
            <a:off x="5793480" y="2517840"/>
            <a:ext cx="313920" cy="291600"/>
          </a:xfrm>
          <a:custGeom>
            <a:avLst/>
            <a:gdLst/>
            <a:ahLst/>
            <a:rect l="l" t="t" r="r" b="b"/>
            <a:pathLst>
              <a:path w="113" h="105">
                <a:moveTo>
                  <a:pt x="113" y="6"/>
                </a:moveTo>
                <a:cubicBezTo>
                  <a:pt x="113" y="99"/>
                  <a:pt x="113" y="99"/>
                  <a:pt x="113" y="99"/>
                </a:cubicBezTo>
                <a:cubicBezTo>
                  <a:pt x="113" y="103"/>
                  <a:pt x="110" y="105"/>
                  <a:pt x="107" y="105"/>
                </a:cubicBezTo>
                <a:cubicBezTo>
                  <a:pt x="5" y="105"/>
                  <a:pt x="5" y="105"/>
                  <a:pt x="5" y="105"/>
                </a:cubicBezTo>
                <a:cubicBezTo>
                  <a:pt x="5" y="105"/>
                  <a:pt x="5" y="104"/>
                  <a:pt x="5" y="103"/>
                </a:cubicBezTo>
                <a:cubicBezTo>
                  <a:pt x="5" y="103"/>
                  <a:pt x="5" y="103"/>
                  <a:pt x="5" y="103"/>
                </a:cubicBezTo>
                <a:cubicBezTo>
                  <a:pt x="5" y="101"/>
                  <a:pt x="5" y="100"/>
                  <a:pt x="4" y="99"/>
                </a:cubicBezTo>
                <a:cubicBezTo>
                  <a:pt x="4" y="99"/>
                  <a:pt x="4" y="98"/>
                  <a:pt x="4" y="98"/>
                </a:cubicBezTo>
                <a:cubicBezTo>
                  <a:pt x="4" y="97"/>
                  <a:pt x="3" y="95"/>
                  <a:pt x="3" y="94"/>
                </a:cubicBezTo>
                <a:cubicBezTo>
                  <a:pt x="2" y="93"/>
                  <a:pt x="2" y="92"/>
                  <a:pt x="1" y="91"/>
                </a:cubicBezTo>
                <a:cubicBezTo>
                  <a:pt x="1" y="90"/>
                  <a:pt x="1" y="90"/>
                  <a:pt x="0" y="90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89"/>
                  <a:pt x="0" y="89"/>
                  <a:pt x="0" y="89"/>
                </a:cubicBezTo>
                <a:cubicBezTo>
                  <a:pt x="91" y="89"/>
                  <a:pt x="91" y="89"/>
                  <a:pt x="91" y="89"/>
                </a:cubicBezTo>
                <a:cubicBezTo>
                  <a:pt x="94" y="89"/>
                  <a:pt x="97" y="86"/>
                  <a:pt x="97" y="83"/>
                </a:cubicBezTo>
                <a:cubicBezTo>
                  <a:pt x="97" y="0"/>
                  <a:pt x="97" y="0"/>
                  <a:pt x="9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10" y="0"/>
                  <a:pt x="113" y="2"/>
                  <a:pt x="113" y="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31"/>
          <p:cNvSpPr/>
          <p:nvPr/>
        </p:nvSpPr>
        <p:spPr>
          <a:xfrm>
            <a:off x="6130080" y="2585880"/>
            <a:ext cx="208800" cy="223920"/>
          </a:xfrm>
          <a:custGeom>
            <a:avLst/>
            <a:gdLst/>
            <a:ahLst/>
            <a:rect l="l" t="t" r="r" b="b"/>
            <a:pathLst>
              <a:path w="75" h="81">
                <a:moveTo>
                  <a:pt x="72" y="36"/>
                </a:moveTo>
                <a:cubicBezTo>
                  <a:pt x="54" y="5"/>
                  <a:pt x="54" y="5"/>
                  <a:pt x="54" y="5"/>
                </a:cubicBezTo>
                <a:cubicBezTo>
                  <a:pt x="54" y="5"/>
                  <a:pt x="53" y="5"/>
                  <a:pt x="53" y="4"/>
                </a:cubicBezTo>
                <a:cubicBezTo>
                  <a:pt x="53" y="4"/>
                  <a:pt x="52" y="4"/>
                  <a:pt x="52" y="3"/>
                </a:cubicBezTo>
                <a:cubicBezTo>
                  <a:pt x="52" y="3"/>
                  <a:pt x="51" y="3"/>
                  <a:pt x="51" y="3"/>
                </a:cubicBezTo>
                <a:cubicBezTo>
                  <a:pt x="51" y="2"/>
                  <a:pt x="50" y="2"/>
                  <a:pt x="50" y="2"/>
                </a:cubicBezTo>
                <a:cubicBezTo>
                  <a:pt x="49" y="2"/>
                  <a:pt x="49" y="1"/>
                  <a:pt x="49" y="1"/>
                </a:cubicBezTo>
                <a:cubicBezTo>
                  <a:pt x="48" y="1"/>
                  <a:pt x="48" y="1"/>
                  <a:pt x="48" y="1"/>
                </a:cubicBezTo>
                <a:cubicBezTo>
                  <a:pt x="47" y="1"/>
                  <a:pt x="47" y="1"/>
                  <a:pt x="47" y="1"/>
                </a:cubicBezTo>
                <a:cubicBezTo>
                  <a:pt x="46" y="0"/>
                  <a:pt x="45" y="0"/>
                  <a:pt x="45" y="0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9"/>
                  <a:pt x="2" y="81"/>
                  <a:pt x="6" y="81"/>
                </a:cubicBezTo>
                <a:cubicBezTo>
                  <a:pt x="9" y="81"/>
                  <a:pt x="9" y="81"/>
                  <a:pt x="9" y="81"/>
                </a:cubicBezTo>
                <a:cubicBezTo>
                  <a:pt x="9" y="80"/>
                  <a:pt x="9" y="79"/>
                  <a:pt x="9" y="78"/>
                </a:cubicBezTo>
                <a:cubicBezTo>
                  <a:pt x="9" y="78"/>
                  <a:pt x="9" y="78"/>
                  <a:pt x="9" y="78"/>
                </a:cubicBezTo>
                <a:cubicBezTo>
                  <a:pt x="9" y="77"/>
                  <a:pt x="9" y="77"/>
                  <a:pt x="9" y="76"/>
                </a:cubicBezTo>
                <a:cubicBezTo>
                  <a:pt x="9" y="76"/>
                  <a:pt x="9" y="76"/>
                  <a:pt x="9" y="75"/>
                </a:cubicBezTo>
                <a:cubicBezTo>
                  <a:pt x="10" y="75"/>
                  <a:pt x="10" y="74"/>
                  <a:pt x="10" y="73"/>
                </a:cubicBezTo>
                <a:cubicBezTo>
                  <a:pt x="10" y="73"/>
                  <a:pt x="10" y="72"/>
                  <a:pt x="10" y="72"/>
                </a:cubicBezTo>
                <a:cubicBezTo>
                  <a:pt x="11" y="71"/>
                  <a:pt x="11" y="71"/>
                  <a:pt x="11" y="71"/>
                </a:cubicBezTo>
                <a:cubicBezTo>
                  <a:pt x="11" y="70"/>
                  <a:pt x="11" y="70"/>
                  <a:pt x="11" y="70"/>
                </a:cubicBezTo>
                <a:cubicBezTo>
                  <a:pt x="12" y="69"/>
                  <a:pt x="12" y="68"/>
                  <a:pt x="12" y="68"/>
                </a:cubicBezTo>
                <a:cubicBezTo>
                  <a:pt x="12" y="68"/>
                  <a:pt x="12" y="67"/>
                  <a:pt x="12" y="67"/>
                </a:cubicBezTo>
                <a:cubicBezTo>
                  <a:pt x="13" y="67"/>
                  <a:pt x="13" y="66"/>
                  <a:pt x="14" y="66"/>
                </a:cubicBezTo>
                <a:cubicBezTo>
                  <a:pt x="14" y="65"/>
                  <a:pt x="14" y="64"/>
                  <a:pt x="15" y="64"/>
                </a:cubicBezTo>
                <a:cubicBezTo>
                  <a:pt x="16" y="63"/>
                  <a:pt x="17" y="62"/>
                  <a:pt x="18" y="61"/>
                </a:cubicBezTo>
                <a:cubicBezTo>
                  <a:pt x="18" y="60"/>
                  <a:pt x="18" y="60"/>
                  <a:pt x="19" y="60"/>
                </a:cubicBezTo>
                <a:cubicBezTo>
                  <a:pt x="19" y="59"/>
                  <a:pt x="20" y="58"/>
                  <a:pt x="21" y="58"/>
                </a:cubicBezTo>
                <a:cubicBezTo>
                  <a:pt x="21" y="58"/>
                  <a:pt x="22" y="57"/>
                  <a:pt x="22" y="57"/>
                </a:cubicBezTo>
                <a:cubicBezTo>
                  <a:pt x="23" y="56"/>
                  <a:pt x="25" y="56"/>
                  <a:pt x="26" y="55"/>
                </a:cubicBezTo>
                <a:cubicBezTo>
                  <a:pt x="27" y="55"/>
                  <a:pt x="29" y="54"/>
                  <a:pt x="30" y="54"/>
                </a:cubicBezTo>
                <a:cubicBezTo>
                  <a:pt x="32" y="53"/>
                  <a:pt x="33" y="53"/>
                  <a:pt x="35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6" y="53"/>
                  <a:pt x="37" y="53"/>
                  <a:pt x="37" y="53"/>
                </a:cubicBezTo>
                <a:cubicBezTo>
                  <a:pt x="53" y="53"/>
                  <a:pt x="66" y="66"/>
                  <a:pt x="66" y="81"/>
                </a:cubicBezTo>
                <a:cubicBezTo>
                  <a:pt x="69" y="81"/>
                  <a:pt x="69" y="81"/>
                  <a:pt x="69" y="81"/>
                </a:cubicBezTo>
                <a:cubicBezTo>
                  <a:pt x="72" y="81"/>
                  <a:pt x="75" y="79"/>
                  <a:pt x="75" y="75"/>
                </a:cubicBezTo>
                <a:cubicBezTo>
                  <a:pt x="75" y="47"/>
                  <a:pt x="75" y="47"/>
                  <a:pt x="75" y="47"/>
                </a:cubicBezTo>
                <a:cubicBezTo>
                  <a:pt x="75" y="44"/>
                  <a:pt x="73" y="38"/>
                  <a:pt x="72" y="36"/>
                </a:cubicBezTo>
                <a:close/>
                <a:moveTo>
                  <a:pt x="49" y="33"/>
                </a:moveTo>
                <a:cubicBezTo>
                  <a:pt x="12" y="33"/>
                  <a:pt x="12" y="33"/>
                  <a:pt x="12" y="33"/>
                </a:cubicBezTo>
                <a:cubicBezTo>
                  <a:pt x="10" y="33"/>
                  <a:pt x="8" y="31"/>
                  <a:pt x="8" y="29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1"/>
                  <a:pt x="10" y="9"/>
                  <a:pt x="12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7" y="9"/>
                  <a:pt x="40" y="10"/>
                  <a:pt x="41" y="1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31"/>
                  <a:pt x="51" y="33"/>
                  <a:pt x="49" y="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32"/>
          <p:cNvSpPr/>
          <p:nvPr/>
        </p:nvSpPr>
        <p:spPr>
          <a:xfrm>
            <a:off x="5666040" y="2748960"/>
            <a:ext cx="124200" cy="124200"/>
          </a:xfrm>
          <a:custGeom>
            <a:avLst/>
            <a:gdLst/>
            <a:ahLst/>
            <a:rect l="l" t="t" r="r" b="b"/>
            <a:pathLst>
              <a:path w="45" h="45">
                <a:moveTo>
                  <a:pt x="39" y="7"/>
                </a:moveTo>
                <a:cubicBezTo>
                  <a:pt x="35" y="2"/>
                  <a:pt x="29" y="0"/>
                  <a:pt x="23" y="0"/>
                </a:cubicBezTo>
                <a:cubicBezTo>
                  <a:pt x="16" y="0"/>
                  <a:pt x="11" y="2"/>
                  <a:pt x="7" y="7"/>
                </a:cubicBezTo>
                <a:cubicBezTo>
                  <a:pt x="3" y="11"/>
                  <a:pt x="0" y="16"/>
                  <a:pt x="0" y="22"/>
                </a:cubicBezTo>
                <a:cubicBezTo>
                  <a:pt x="0" y="25"/>
                  <a:pt x="1" y="28"/>
                  <a:pt x="2" y="30"/>
                </a:cubicBezTo>
                <a:cubicBezTo>
                  <a:pt x="5" y="39"/>
                  <a:pt x="13" y="45"/>
                  <a:pt x="23" y="45"/>
                </a:cubicBezTo>
                <a:cubicBezTo>
                  <a:pt x="32" y="45"/>
                  <a:pt x="40" y="39"/>
                  <a:pt x="44" y="30"/>
                </a:cubicBezTo>
                <a:cubicBezTo>
                  <a:pt x="45" y="28"/>
                  <a:pt x="45" y="25"/>
                  <a:pt x="45" y="22"/>
                </a:cubicBezTo>
                <a:cubicBezTo>
                  <a:pt x="45" y="16"/>
                  <a:pt x="43" y="11"/>
                  <a:pt x="39" y="7"/>
                </a:cubicBezTo>
                <a:close/>
                <a:moveTo>
                  <a:pt x="23" y="33"/>
                </a:moveTo>
                <a:cubicBezTo>
                  <a:pt x="17" y="33"/>
                  <a:pt x="12" y="28"/>
                  <a:pt x="12" y="22"/>
                </a:cubicBezTo>
                <a:cubicBezTo>
                  <a:pt x="12" y="17"/>
                  <a:pt x="17" y="12"/>
                  <a:pt x="23" y="12"/>
                </a:cubicBezTo>
                <a:cubicBezTo>
                  <a:pt x="28" y="12"/>
                  <a:pt x="33" y="17"/>
                  <a:pt x="33" y="22"/>
                </a:cubicBezTo>
                <a:cubicBezTo>
                  <a:pt x="33" y="28"/>
                  <a:pt x="28" y="33"/>
                  <a:pt x="23" y="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33"/>
          <p:cNvSpPr/>
          <p:nvPr/>
        </p:nvSpPr>
        <p:spPr>
          <a:xfrm>
            <a:off x="6171480" y="2748960"/>
            <a:ext cx="125640" cy="124200"/>
          </a:xfrm>
          <a:custGeom>
            <a:avLst/>
            <a:gdLst/>
            <a:ahLst/>
            <a:rect l="l" t="t" r="r" b="b"/>
            <a:pathLst>
              <a:path w="45" h="45">
                <a:moveTo>
                  <a:pt x="22" y="0"/>
                </a:moveTo>
                <a:cubicBezTo>
                  <a:pt x="22" y="0"/>
                  <a:pt x="21" y="0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5" y="0"/>
                  <a:pt x="10" y="3"/>
                  <a:pt x="6" y="7"/>
                </a:cubicBezTo>
                <a:cubicBezTo>
                  <a:pt x="2" y="11"/>
                  <a:pt x="0" y="16"/>
                  <a:pt x="0" y="22"/>
                </a:cubicBezTo>
                <a:cubicBezTo>
                  <a:pt x="0" y="25"/>
                  <a:pt x="0" y="28"/>
                  <a:pt x="1" y="30"/>
                </a:cubicBezTo>
                <a:cubicBezTo>
                  <a:pt x="4" y="39"/>
                  <a:pt x="13" y="45"/>
                  <a:pt x="22" y="45"/>
                </a:cubicBezTo>
                <a:cubicBezTo>
                  <a:pt x="32" y="45"/>
                  <a:pt x="40" y="39"/>
                  <a:pt x="43" y="30"/>
                </a:cubicBezTo>
                <a:cubicBezTo>
                  <a:pt x="44" y="28"/>
                  <a:pt x="45" y="2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22" y="33"/>
                </a:moveTo>
                <a:cubicBezTo>
                  <a:pt x="16" y="33"/>
                  <a:pt x="12" y="28"/>
                  <a:pt x="12" y="22"/>
                </a:cubicBezTo>
                <a:cubicBezTo>
                  <a:pt x="12" y="17"/>
                  <a:pt x="16" y="12"/>
                  <a:pt x="22" y="12"/>
                </a:cubicBezTo>
                <a:cubicBezTo>
                  <a:pt x="28" y="12"/>
                  <a:pt x="33" y="17"/>
                  <a:pt x="33" y="22"/>
                </a:cubicBezTo>
                <a:cubicBezTo>
                  <a:pt x="33" y="28"/>
                  <a:pt x="28" y="33"/>
                  <a:pt x="22" y="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34"/>
          <p:cNvSpPr/>
          <p:nvPr/>
        </p:nvSpPr>
        <p:spPr>
          <a:xfrm>
            <a:off x="6247440" y="2585880"/>
            <a:ext cx="91080" cy="223920"/>
          </a:xfrm>
          <a:custGeom>
            <a:avLst/>
            <a:gdLst/>
            <a:ahLst/>
            <a:rect l="l" t="t" r="r" b="b"/>
            <a:pathLst>
              <a:path w="33" h="81">
                <a:moveTo>
                  <a:pt x="33" y="47"/>
                </a:moveTo>
                <a:cubicBezTo>
                  <a:pt x="33" y="75"/>
                  <a:pt x="33" y="75"/>
                  <a:pt x="33" y="75"/>
                </a:cubicBezTo>
                <a:cubicBezTo>
                  <a:pt x="33" y="79"/>
                  <a:pt x="30" y="81"/>
                  <a:pt x="27" y="81"/>
                </a:cubicBezTo>
                <a:cubicBezTo>
                  <a:pt x="24" y="81"/>
                  <a:pt x="24" y="81"/>
                  <a:pt x="24" y="81"/>
                </a:cubicBezTo>
                <a:cubicBezTo>
                  <a:pt x="24" y="81"/>
                  <a:pt x="24" y="81"/>
                  <a:pt x="24" y="81"/>
                </a:cubicBezTo>
                <a:cubicBezTo>
                  <a:pt x="24" y="80"/>
                  <a:pt x="25" y="79"/>
                  <a:pt x="25" y="77"/>
                </a:cubicBezTo>
                <a:cubicBezTo>
                  <a:pt x="25" y="47"/>
                  <a:pt x="25" y="47"/>
                  <a:pt x="25" y="47"/>
                </a:cubicBezTo>
                <a:cubicBezTo>
                  <a:pt x="25" y="44"/>
                  <a:pt x="23" y="38"/>
                  <a:pt x="21" y="35"/>
                </a:cubicBezTo>
                <a:cubicBezTo>
                  <a:pt x="3" y="3"/>
                  <a:pt x="3" y="3"/>
                  <a:pt x="3" y="3"/>
                </a:cubicBezTo>
                <a:cubicBezTo>
                  <a:pt x="2" y="2"/>
                  <a:pt x="1" y="1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4" y="0"/>
                  <a:pt x="5" y="1"/>
                </a:cubicBezTo>
                <a:cubicBezTo>
                  <a:pt x="5" y="1"/>
                  <a:pt x="5" y="1"/>
                  <a:pt x="6" y="1"/>
                </a:cubicBezTo>
                <a:cubicBezTo>
                  <a:pt x="6" y="1"/>
                  <a:pt x="6" y="1"/>
                  <a:pt x="7" y="1"/>
                </a:cubicBezTo>
                <a:cubicBezTo>
                  <a:pt x="7" y="1"/>
                  <a:pt x="7" y="2"/>
                  <a:pt x="8" y="2"/>
                </a:cubicBezTo>
                <a:cubicBezTo>
                  <a:pt x="8" y="2"/>
                  <a:pt x="9" y="2"/>
                  <a:pt x="9" y="3"/>
                </a:cubicBezTo>
                <a:cubicBezTo>
                  <a:pt x="9" y="3"/>
                  <a:pt x="10" y="3"/>
                  <a:pt x="10" y="3"/>
                </a:cubicBezTo>
                <a:cubicBezTo>
                  <a:pt x="10" y="4"/>
                  <a:pt x="11" y="4"/>
                  <a:pt x="11" y="4"/>
                </a:cubicBezTo>
                <a:cubicBezTo>
                  <a:pt x="11" y="5"/>
                  <a:pt x="12" y="5"/>
                  <a:pt x="12" y="5"/>
                </a:cubicBezTo>
                <a:cubicBezTo>
                  <a:pt x="30" y="36"/>
                  <a:pt x="30" y="36"/>
                  <a:pt x="30" y="36"/>
                </a:cubicBezTo>
                <a:cubicBezTo>
                  <a:pt x="31" y="38"/>
                  <a:pt x="33" y="44"/>
                  <a:pt x="33" y="4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35"/>
          <p:cNvSpPr/>
          <p:nvPr/>
        </p:nvSpPr>
        <p:spPr>
          <a:xfrm>
            <a:off x="5246640" y="3756240"/>
            <a:ext cx="1025280" cy="524160"/>
          </a:xfrm>
          <a:custGeom>
            <a:avLst/>
            <a:gdLst/>
            <a:ahLst/>
            <a:rect l="l" t="t" r="r" b="b"/>
            <a:pathLst>
              <a:path w="369" h="189">
                <a:moveTo>
                  <a:pt x="0" y="0"/>
                </a:moveTo>
                <a:cubicBezTo>
                  <a:pt x="0" y="15"/>
                  <a:pt x="0" y="15"/>
                  <a:pt x="0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89"/>
                  <a:pt x="16" y="189"/>
                  <a:pt x="16" y="189"/>
                </a:cubicBezTo>
                <a:cubicBezTo>
                  <a:pt x="102" y="189"/>
                  <a:pt x="102" y="189"/>
                  <a:pt x="102" y="189"/>
                </a:cubicBezTo>
                <a:cubicBezTo>
                  <a:pt x="102" y="185"/>
                  <a:pt x="102" y="185"/>
                  <a:pt x="102" y="185"/>
                </a:cubicBezTo>
                <a:cubicBezTo>
                  <a:pt x="102" y="181"/>
                  <a:pt x="104" y="176"/>
                  <a:pt x="108" y="174"/>
                </a:cubicBezTo>
                <a:cubicBezTo>
                  <a:pt x="34" y="174"/>
                  <a:pt x="34" y="174"/>
                  <a:pt x="34" y="174"/>
                </a:cubicBezTo>
                <a:cubicBezTo>
                  <a:pt x="34" y="65"/>
                  <a:pt x="34" y="65"/>
                  <a:pt x="34" y="65"/>
                </a:cubicBezTo>
                <a:cubicBezTo>
                  <a:pt x="122" y="65"/>
                  <a:pt x="122" y="65"/>
                  <a:pt x="122" y="65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24" y="91"/>
                  <a:pt x="126" y="91"/>
                  <a:pt x="127" y="91"/>
                </a:cubicBezTo>
                <a:cubicBezTo>
                  <a:pt x="140" y="91"/>
                  <a:pt x="140" y="91"/>
                  <a:pt x="140" y="91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229" y="65"/>
                  <a:pt x="229" y="65"/>
                  <a:pt x="229" y="65"/>
                </a:cubicBezTo>
                <a:cubicBezTo>
                  <a:pt x="229" y="91"/>
                  <a:pt x="229" y="91"/>
                  <a:pt x="229" y="91"/>
                </a:cubicBezTo>
                <a:cubicBezTo>
                  <a:pt x="247" y="91"/>
                  <a:pt x="247" y="91"/>
                  <a:pt x="247" y="91"/>
                </a:cubicBezTo>
                <a:cubicBezTo>
                  <a:pt x="247" y="65"/>
                  <a:pt x="247" y="65"/>
                  <a:pt x="247" y="65"/>
                </a:cubicBezTo>
                <a:cubicBezTo>
                  <a:pt x="335" y="65"/>
                  <a:pt x="335" y="65"/>
                  <a:pt x="335" y="65"/>
                </a:cubicBezTo>
                <a:cubicBezTo>
                  <a:pt x="335" y="115"/>
                  <a:pt x="335" y="115"/>
                  <a:pt x="335" y="115"/>
                </a:cubicBezTo>
                <a:cubicBezTo>
                  <a:pt x="353" y="115"/>
                  <a:pt x="353" y="115"/>
                  <a:pt x="353" y="115"/>
                </a:cubicBezTo>
                <a:cubicBezTo>
                  <a:pt x="353" y="15"/>
                  <a:pt x="353" y="15"/>
                  <a:pt x="353" y="15"/>
                </a:cubicBezTo>
                <a:cubicBezTo>
                  <a:pt x="369" y="15"/>
                  <a:pt x="369" y="15"/>
                  <a:pt x="369" y="15"/>
                </a:cubicBezTo>
                <a:cubicBezTo>
                  <a:pt x="369" y="0"/>
                  <a:pt x="369" y="0"/>
                  <a:pt x="3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36"/>
          <p:cNvSpPr/>
          <p:nvPr/>
        </p:nvSpPr>
        <p:spPr>
          <a:xfrm>
            <a:off x="5552640" y="4030560"/>
            <a:ext cx="554760" cy="250200"/>
          </a:xfrm>
          <a:custGeom>
            <a:avLst/>
            <a:gdLst/>
            <a:ahLst/>
            <a:rect l="l" t="t" r="r" b="b"/>
            <a:pathLst>
              <a:path w="200" h="90">
                <a:moveTo>
                  <a:pt x="194" y="0"/>
                </a:move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3" y="1"/>
                  <a:pt x="12" y="3"/>
                </a:cubicBezTo>
                <a:cubicBezTo>
                  <a:pt x="12" y="4"/>
                  <a:pt x="11" y="5"/>
                  <a:pt x="11" y="6"/>
                </a:cubicBezTo>
                <a:cubicBezTo>
                  <a:pt x="11" y="80"/>
                  <a:pt x="11" y="80"/>
                  <a:pt x="11" y="80"/>
                </a:cubicBezTo>
                <a:cubicBezTo>
                  <a:pt x="6" y="80"/>
                  <a:pt x="6" y="80"/>
                  <a:pt x="6" y="80"/>
                </a:cubicBezTo>
                <a:cubicBezTo>
                  <a:pt x="2" y="80"/>
                  <a:pt x="0" y="83"/>
                  <a:pt x="0" y="86"/>
                </a:cubicBezTo>
                <a:cubicBezTo>
                  <a:pt x="0" y="90"/>
                  <a:pt x="0" y="90"/>
                  <a:pt x="0" y="90"/>
                </a:cubicBezTo>
                <a:cubicBezTo>
                  <a:pt x="40" y="90"/>
                  <a:pt x="40" y="90"/>
                  <a:pt x="40" y="90"/>
                </a:cubicBezTo>
                <a:cubicBezTo>
                  <a:pt x="45" y="82"/>
                  <a:pt x="54" y="77"/>
                  <a:pt x="64" y="77"/>
                </a:cubicBezTo>
                <a:cubicBezTo>
                  <a:pt x="73" y="77"/>
                  <a:pt x="82" y="82"/>
                  <a:pt x="87" y="89"/>
                </a:cubicBezTo>
                <a:cubicBezTo>
                  <a:pt x="87" y="89"/>
                  <a:pt x="87" y="89"/>
                  <a:pt x="87" y="89"/>
                </a:cubicBezTo>
                <a:cubicBezTo>
                  <a:pt x="87" y="89"/>
                  <a:pt x="87" y="89"/>
                  <a:pt x="87" y="89"/>
                </a:cubicBezTo>
                <a:cubicBezTo>
                  <a:pt x="87" y="90"/>
                  <a:pt x="87" y="90"/>
                  <a:pt x="87" y="90"/>
                </a:cubicBezTo>
                <a:cubicBezTo>
                  <a:pt x="200" y="90"/>
                  <a:pt x="200" y="90"/>
                  <a:pt x="200" y="90"/>
                </a:cubicBezTo>
                <a:cubicBezTo>
                  <a:pt x="200" y="6"/>
                  <a:pt x="200" y="6"/>
                  <a:pt x="200" y="6"/>
                </a:cubicBezTo>
                <a:cubicBezTo>
                  <a:pt x="200" y="2"/>
                  <a:pt x="197" y="0"/>
                  <a:pt x="194" y="0"/>
                </a:cubicBezTo>
                <a:close/>
                <a:moveTo>
                  <a:pt x="87" y="54"/>
                </a:moveTo>
                <a:cubicBezTo>
                  <a:pt x="87" y="54"/>
                  <a:pt x="87" y="54"/>
                  <a:pt x="87" y="54"/>
                </a:cubicBezTo>
                <a:cubicBezTo>
                  <a:pt x="53" y="34"/>
                  <a:pt x="53" y="34"/>
                  <a:pt x="53" y="34"/>
                </a:cubicBezTo>
                <a:cubicBezTo>
                  <a:pt x="87" y="15"/>
                  <a:pt x="87" y="15"/>
                  <a:pt x="87" y="15"/>
                </a:cubicBezTo>
                <a:cubicBezTo>
                  <a:pt x="87" y="14"/>
                  <a:pt x="87" y="14"/>
                  <a:pt x="87" y="14"/>
                </a:cubicBezTo>
                <a:cubicBezTo>
                  <a:pt x="87" y="24"/>
                  <a:pt x="87" y="24"/>
                  <a:pt x="87" y="24"/>
                </a:cubicBezTo>
                <a:cubicBezTo>
                  <a:pt x="114" y="24"/>
                  <a:pt x="114" y="24"/>
                  <a:pt x="114" y="24"/>
                </a:cubicBezTo>
                <a:cubicBezTo>
                  <a:pt x="114" y="44"/>
                  <a:pt x="114" y="44"/>
                  <a:pt x="114" y="44"/>
                </a:cubicBezTo>
                <a:cubicBezTo>
                  <a:pt x="87" y="44"/>
                  <a:pt x="87" y="44"/>
                  <a:pt x="87" y="44"/>
                </a:cubicBezTo>
                <a:lnTo>
                  <a:pt x="87" y="54"/>
                </a:lnTo>
                <a:close/>
                <a:moveTo>
                  <a:pt x="144" y="75"/>
                </a:moveTo>
                <a:cubicBezTo>
                  <a:pt x="129" y="83"/>
                  <a:pt x="129" y="83"/>
                  <a:pt x="129" y="83"/>
                </a:cubicBezTo>
                <a:cubicBezTo>
                  <a:pt x="129" y="74"/>
                  <a:pt x="129" y="74"/>
                  <a:pt x="129" y="74"/>
                </a:cubicBezTo>
                <a:cubicBezTo>
                  <a:pt x="103" y="74"/>
                  <a:pt x="103" y="74"/>
                  <a:pt x="103" y="74"/>
                </a:cubicBezTo>
                <a:cubicBezTo>
                  <a:pt x="103" y="54"/>
                  <a:pt x="103" y="54"/>
                  <a:pt x="103" y="54"/>
                </a:cubicBezTo>
                <a:cubicBezTo>
                  <a:pt x="129" y="54"/>
                  <a:pt x="129" y="54"/>
                  <a:pt x="129" y="54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37" y="48"/>
                  <a:pt x="137" y="48"/>
                  <a:pt x="137" y="48"/>
                </a:cubicBezTo>
                <a:cubicBezTo>
                  <a:pt x="150" y="55"/>
                  <a:pt x="150" y="55"/>
                  <a:pt x="150" y="55"/>
                </a:cubicBezTo>
                <a:cubicBezTo>
                  <a:pt x="164" y="63"/>
                  <a:pt x="164" y="63"/>
                  <a:pt x="164" y="63"/>
                </a:cubicBezTo>
                <a:lnTo>
                  <a:pt x="144" y="7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37"/>
          <p:cNvSpPr/>
          <p:nvPr/>
        </p:nvSpPr>
        <p:spPr>
          <a:xfrm>
            <a:off x="5290920" y="4060800"/>
            <a:ext cx="255600" cy="219600"/>
          </a:xfrm>
          <a:custGeom>
            <a:avLst/>
            <a:gdLst/>
            <a:ahLst/>
            <a:rect l="l" t="t" r="r" b="b"/>
            <a:pathLst>
              <a:path w="92" h="79">
                <a:moveTo>
                  <a:pt x="92" y="64"/>
                </a:moveTo>
                <a:cubicBezTo>
                  <a:pt x="88" y="66"/>
                  <a:pt x="86" y="71"/>
                  <a:pt x="86" y="75"/>
                </a:cubicBezTo>
                <a:cubicBezTo>
                  <a:pt x="86" y="79"/>
                  <a:pt x="86" y="79"/>
                  <a:pt x="86" y="7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0"/>
                  <a:pt x="0" y="0"/>
                  <a:pt x="0" y="0"/>
                </a:cubicBezTo>
                <a:cubicBezTo>
                  <a:pt x="6" y="4"/>
                  <a:pt x="12" y="9"/>
                  <a:pt x="18" y="13"/>
                </a:cubicBezTo>
                <a:cubicBezTo>
                  <a:pt x="18" y="64"/>
                  <a:pt x="18" y="64"/>
                  <a:pt x="18" y="64"/>
                </a:cubicBezTo>
                <a:lnTo>
                  <a:pt x="92" y="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38"/>
          <p:cNvSpPr/>
          <p:nvPr/>
        </p:nvSpPr>
        <p:spPr>
          <a:xfrm>
            <a:off x="5793480" y="4030560"/>
            <a:ext cx="313920" cy="291600"/>
          </a:xfrm>
          <a:custGeom>
            <a:avLst/>
            <a:gdLst/>
            <a:ahLst/>
            <a:rect l="l" t="t" r="r" b="b"/>
            <a:pathLst>
              <a:path w="113" h="105">
                <a:moveTo>
                  <a:pt x="113" y="6"/>
                </a:moveTo>
                <a:cubicBezTo>
                  <a:pt x="113" y="99"/>
                  <a:pt x="113" y="99"/>
                  <a:pt x="113" y="99"/>
                </a:cubicBezTo>
                <a:cubicBezTo>
                  <a:pt x="113" y="103"/>
                  <a:pt x="110" y="105"/>
                  <a:pt x="107" y="105"/>
                </a:cubicBezTo>
                <a:cubicBezTo>
                  <a:pt x="5" y="105"/>
                  <a:pt x="5" y="105"/>
                  <a:pt x="5" y="105"/>
                </a:cubicBezTo>
                <a:cubicBezTo>
                  <a:pt x="5" y="105"/>
                  <a:pt x="5" y="104"/>
                  <a:pt x="5" y="103"/>
                </a:cubicBezTo>
                <a:cubicBezTo>
                  <a:pt x="5" y="103"/>
                  <a:pt x="5" y="103"/>
                  <a:pt x="5" y="103"/>
                </a:cubicBezTo>
                <a:cubicBezTo>
                  <a:pt x="5" y="101"/>
                  <a:pt x="5" y="100"/>
                  <a:pt x="4" y="99"/>
                </a:cubicBezTo>
                <a:cubicBezTo>
                  <a:pt x="4" y="99"/>
                  <a:pt x="4" y="98"/>
                  <a:pt x="4" y="98"/>
                </a:cubicBezTo>
                <a:cubicBezTo>
                  <a:pt x="4" y="97"/>
                  <a:pt x="3" y="95"/>
                  <a:pt x="3" y="94"/>
                </a:cubicBezTo>
                <a:cubicBezTo>
                  <a:pt x="2" y="93"/>
                  <a:pt x="2" y="92"/>
                  <a:pt x="1" y="91"/>
                </a:cubicBezTo>
                <a:cubicBezTo>
                  <a:pt x="1" y="90"/>
                  <a:pt x="1" y="90"/>
                  <a:pt x="0" y="90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89"/>
                  <a:pt x="0" y="89"/>
                  <a:pt x="0" y="89"/>
                </a:cubicBezTo>
                <a:cubicBezTo>
                  <a:pt x="91" y="89"/>
                  <a:pt x="91" y="89"/>
                  <a:pt x="91" y="89"/>
                </a:cubicBezTo>
                <a:cubicBezTo>
                  <a:pt x="94" y="89"/>
                  <a:pt x="97" y="86"/>
                  <a:pt x="97" y="83"/>
                </a:cubicBezTo>
                <a:cubicBezTo>
                  <a:pt x="97" y="0"/>
                  <a:pt x="97" y="0"/>
                  <a:pt x="9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10" y="0"/>
                  <a:pt x="113" y="2"/>
                  <a:pt x="113" y="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39"/>
          <p:cNvSpPr/>
          <p:nvPr/>
        </p:nvSpPr>
        <p:spPr>
          <a:xfrm>
            <a:off x="6130080" y="4098240"/>
            <a:ext cx="208800" cy="223920"/>
          </a:xfrm>
          <a:custGeom>
            <a:avLst/>
            <a:gdLst/>
            <a:ahLst/>
            <a:rect l="l" t="t" r="r" b="b"/>
            <a:pathLst>
              <a:path w="75" h="81">
                <a:moveTo>
                  <a:pt x="72" y="36"/>
                </a:moveTo>
                <a:cubicBezTo>
                  <a:pt x="54" y="5"/>
                  <a:pt x="54" y="5"/>
                  <a:pt x="54" y="5"/>
                </a:cubicBezTo>
                <a:cubicBezTo>
                  <a:pt x="54" y="5"/>
                  <a:pt x="53" y="5"/>
                  <a:pt x="53" y="4"/>
                </a:cubicBezTo>
                <a:cubicBezTo>
                  <a:pt x="53" y="4"/>
                  <a:pt x="52" y="4"/>
                  <a:pt x="52" y="3"/>
                </a:cubicBezTo>
                <a:cubicBezTo>
                  <a:pt x="52" y="3"/>
                  <a:pt x="51" y="3"/>
                  <a:pt x="51" y="3"/>
                </a:cubicBezTo>
                <a:cubicBezTo>
                  <a:pt x="51" y="2"/>
                  <a:pt x="50" y="2"/>
                  <a:pt x="50" y="2"/>
                </a:cubicBezTo>
                <a:cubicBezTo>
                  <a:pt x="49" y="2"/>
                  <a:pt x="49" y="1"/>
                  <a:pt x="49" y="1"/>
                </a:cubicBezTo>
                <a:cubicBezTo>
                  <a:pt x="48" y="1"/>
                  <a:pt x="48" y="1"/>
                  <a:pt x="48" y="1"/>
                </a:cubicBezTo>
                <a:cubicBezTo>
                  <a:pt x="47" y="1"/>
                  <a:pt x="47" y="1"/>
                  <a:pt x="47" y="1"/>
                </a:cubicBezTo>
                <a:cubicBezTo>
                  <a:pt x="46" y="0"/>
                  <a:pt x="45" y="0"/>
                  <a:pt x="45" y="0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9"/>
                  <a:pt x="2" y="81"/>
                  <a:pt x="6" y="81"/>
                </a:cubicBezTo>
                <a:cubicBezTo>
                  <a:pt x="9" y="81"/>
                  <a:pt x="9" y="81"/>
                  <a:pt x="9" y="81"/>
                </a:cubicBezTo>
                <a:cubicBezTo>
                  <a:pt x="9" y="80"/>
                  <a:pt x="9" y="79"/>
                  <a:pt x="9" y="78"/>
                </a:cubicBezTo>
                <a:cubicBezTo>
                  <a:pt x="9" y="78"/>
                  <a:pt x="9" y="78"/>
                  <a:pt x="9" y="78"/>
                </a:cubicBezTo>
                <a:cubicBezTo>
                  <a:pt x="9" y="77"/>
                  <a:pt x="9" y="77"/>
                  <a:pt x="9" y="76"/>
                </a:cubicBezTo>
                <a:cubicBezTo>
                  <a:pt x="9" y="76"/>
                  <a:pt x="9" y="76"/>
                  <a:pt x="9" y="75"/>
                </a:cubicBezTo>
                <a:cubicBezTo>
                  <a:pt x="10" y="75"/>
                  <a:pt x="10" y="74"/>
                  <a:pt x="10" y="73"/>
                </a:cubicBezTo>
                <a:cubicBezTo>
                  <a:pt x="10" y="73"/>
                  <a:pt x="10" y="72"/>
                  <a:pt x="10" y="72"/>
                </a:cubicBezTo>
                <a:cubicBezTo>
                  <a:pt x="11" y="71"/>
                  <a:pt x="11" y="71"/>
                  <a:pt x="11" y="71"/>
                </a:cubicBezTo>
                <a:cubicBezTo>
                  <a:pt x="11" y="70"/>
                  <a:pt x="11" y="70"/>
                  <a:pt x="11" y="70"/>
                </a:cubicBezTo>
                <a:cubicBezTo>
                  <a:pt x="12" y="69"/>
                  <a:pt x="12" y="68"/>
                  <a:pt x="12" y="68"/>
                </a:cubicBezTo>
                <a:cubicBezTo>
                  <a:pt x="12" y="68"/>
                  <a:pt x="12" y="67"/>
                  <a:pt x="12" y="67"/>
                </a:cubicBezTo>
                <a:cubicBezTo>
                  <a:pt x="13" y="67"/>
                  <a:pt x="13" y="66"/>
                  <a:pt x="14" y="66"/>
                </a:cubicBezTo>
                <a:cubicBezTo>
                  <a:pt x="14" y="65"/>
                  <a:pt x="14" y="64"/>
                  <a:pt x="15" y="64"/>
                </a:cubicBezTo>
                <a:cubicBezTo>
                  <a:pt x="16" y="63"/>
                  <a:pt x="17" y="62"/>
                  <a:pt x="18" y="61"/>
                </a:cubicBezTo>
                <a:cubicBezTo>
                  <a:pt x="18" y="60"/>
                  <a:pt x="18" y="60"/>
                  <a:pt x="19" y="60"/>
                </a:cubicBezTo>
                <a:cubicBezTo>
                  <a:pt x="19" y="59"/>
                  <a:pt x="20" y="58"/>
                  <a:pt x="21" y="58"/>
                </a:cubicBezTo>
                <a:cubicBezTo>
                  <a:pt x="21" y="58"/>
                  <a:pt x="22" y="57"/>
                  <a:pt x="22" y="57"/>
                </a:cubicBezTo>
                <a:cubicBezTo>
                  <a:pt x="23" y="56"/>
                  <a:pt x="25" y="56"/>
                  <a:pt x="26" y="55"/>
                </a:cubicBezTo>
                <a:cubicBezTo>
                  <a:pt x="27" y="55"/>
                  <a:pt x="29" y="54"/>
                  <a:pt x="30" y="54"/>
                </a:cubicBezTo>
                <a:cubicBezTo>
                  <a:pt x="32" y="53"/>
                  <a:pt x="33" y="53"/>
                  <a:pt x="35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6" y="53"/>
                  <a:pt x="37" y="53"/>
                  <a:pt x="37" y="53"/>
                </a:cubicBezTo>
                <a:cubicBezTo>
                  <a:pt x="53" y="53"/>
                  <a:pt x="66" y="66"/>
                  <a:pt x="66" y="81"/>
                </a:cubicBezTo>
                <a:cubicBezTo>
                  <a:pt x="69" y="81"/>
                  <a:pt x="69" y="81"/>
                  <a:pt x="69" y="81"/>
                </a:cubicBezTo>
                <a:cubicBezTo>
                  <a:pt x="72" y="81"/>
                  <a:pt x="75" y="79"/>
                  <a:pt x="75" y="75"/>
                </a:cubicBezTo>
                <a:cubicBezTo>
                  <a:pt x="75" y="47"/>
                  <a:pt x="75" y="47"/>
                  <a:pt x="75" y="47"/>
                </a:cubicBezTo>
                <a:cubicBezTo>
                  <a:pt x="75" y="44"/>
                  <a:pt x="73" y="38"/>
                  <a:pt x="72" y="36"/>
                </a:cubicBezTo>
                <a:close/>
                <a:moveTo>
                  <a:pt x="49" y="33"/>
                </a:moveTo>
                <a:cubicBezTo>
                  <a:pt x="12" y="33"/>
                  <a:pt x="12" y="33"/>
                  <a:pt x="12" y="33"/>
                </a:cubicBezTo>
                <a:cubicBezTo>
                  <a:pt x="10" y="33"/>
                  <a:pt x="8" y="31"/>
                  <a:pt x="8" y="29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1"/>
                  <a:pt x="10" y="9"/>
                  <a:pt x="12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7" y="9"/>
                  <a:pt x="40" y="10"/>
                  <a:pt x="41" y="1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31"/>
                  <a:pt x="51" y="33"/>
                  <a:pt x="49" y="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40"/>
          <p:cNvSpPr/>
          <p:nvPr/>
        </p:nvSpPr>
        <p:spPr>
          <a:xfrm>
            <a:off x="5666040" y="4261680"/>
            <a:ext cx="124200" cy="124200"/>
          </a:xfrm>
          <a:custGeom>
            <a:avLst/>
            <a:gdLst/>
            <a:ahLst/>
            <a:rect l="l" t="t" r="r" b="b"/>
            <a:pathLst>
              <a:path w="45" h="45">
                <a:moveTo>
                  <a:pt x="39" y="7"/>
                </a:moveTo>
                <a:cubicBezTo>
                  <a:pt x="35" y="2"/>
                  <a:pt x="29" y="0"/>
                  <a:pt x="23" y="0"/>
                </a:cubicBezTo>
                <a:cubicBezTo>
                  <a:pt x="16" y="0"/>
                  <a:pt x="11" y="2"/>
                  <a:pt x="7" y="7"/>
                </a:cubicBezTo>
                <a:cubicBezTo>
                  <a:pt x="3" y="11"/>
                  <a:pt x="0" y="16"/>
                  <a:pt x="0" y="22"/>
                </a:cubicBezTo>
                <a:cubicBezTo>
                  <a:pt x="0" y="25"/>
                  <a:pt x="1" y="28"/>
                  <a:pt x="2" y="30"/>
                </a:cubicBezTo>
                <a:cubicBezTo>
                  <a:pt x="5" y="39"/>
                  <a:pt x="13" y="45"/>
                  <a:pt x="23" y="45"/>
                </a:cubicBezTo>
                <a:cubicBezTo>
                  <a:pt x="32" y="45"/>
                  <a:pt x="40" y="39"/>
                  <a:pt x="44" y="30"/>
                </a:cubicBezTo>
                <a:cubicBezTo>
                  <a:pt x="45" y="28"/>
                  <a:pt x="45" y="25"/>
                  <a:pt x="45" y="22"/>
                </a:cubicBezTo>
                <a:cubicBezTo>
                  <a:pt x="45" y="16"/>
                  <a:pt x="43" y="11"/>
                  <a:pt x="39" y="7"/>
                </a:cubicBezTo>
                <a:close/>
                <a:moveTo>
                  <a:pt x="23" y="33"/>
                </a:moveTo>
                <a:cubicBezTo>
                  <a:pt x="17" y="33"/>
                  <a:pt x="12" y="28"/>
                  <a:pt x="12" y="22"/>
                </a:cubicBezTo>
                <a:cubicBezTo>
                  <a:pt x="12" y="17"/>
                  <a:pt x="17" y="12"/>
                  <a:pt x="23" y="12"/>
                </a:cubicBezTo>
                <a:cubicBezTo>
                  <a:pt x="28" y="12"/>
                  <a:pt x="33" y="17"/>
                  <a:pt x="33" y="22"/>
                </a:cubicBezTo>
                <a:cubicBezTo>
                  <a:pt x="33" y="28"/>
                  <a:pt x="28" y="33"/>
                  <a:pt x="23" y="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41"/>
          <p:cNvSpPr/>
          <p:nvPr/>
        </p:nvSpPr>
        <p:spPr>
          <a:xfrm>
            <a:off x="6171480" y="4261680"/>
            <a:ext cx="125640" cy="124200"/>
          </a:xfrm>
          <a:custGeom>
            <a:avLst/>
            <a:gdLst/>
            <a:ahLst/>
            <a:rect l="l" t="t" r="r" b="b"/>
            <a:pathLst>
              <a:path w="45" h="45">
                <a:moveTo>
                  <a:pt x="22" y="0"/>
                </a:moveTo>
                <a:cubicBezTo>
                  <a:pt x="22" y="0"/>
                  <a:pt x="21" y="0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5" y="0"/>
                  <a:pt x="10" y="3"/>
                  <a:pt x="6" y="7"/>
                </a:cubicBezTo>
                <a:cubicBezTo>
                  <a:pt x="2" y="11"/>
                  <a:pt x="0" y="16"/>
                  <a:pt x="0" y="22"/>
                </a:cubicBezTo>
                <a:cubicBezTo>
                  <a:pt x="0" y="25"/>
                  <a:pt x="0" y="28"/>
                  <a:pt x="1" y="30"/>
                </a:cubicBezTo>
                <a:cubicBezTo>
                  <a:pt x="4" y="39"/>
                  <a:pt x="13" y="45"/>
                  <a:pt x="22" y="45"/>
                </a:cubicBezTo>
                <a:cubicBezTo>
                  <a:pt x="32" y="45"/>
                  <a:pt x="40" y="39"/>
                  <a:pt x="43" y="30"/>
                </a:cubicBezTo>
                <a:cubicBezTo>
                  <a:pt x="44" y="28"/>
                  <a:pt x="45" y="2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22" y="33"/>
                </a:moveTo>
                <a:cubicBezTo>
                  <a:pt x="16" y="33"/>
                  <a:pt x="12" y="28"/>
                  <a:pt x="12" y="22"/>
                </a:cubicBezTo>
                <a:cubicBezTo>
                  <a:pt x="12" y="17"/>
                  <a:pt x="16" y="12"/>
                  <a:pt x="22" y="12"/>
                </a:cubicBezTo>
                <a:cubicBezTo>
                  <a:pt x="28" y="12"/>
                  <a:pt x="33" y="17"/>
                  <a:pt x="33" y="22"/>
                </a:cubicBezTo>
                <a:cubicBezTo>
                  <a:pt x="33" y="28"/>
                  <a:pt x="28" y="33"/>
                  <a:pt x="22" y="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42"/>
          <p:cNvSpPr/>
          <p:nvPr/>
        </p:nvSpPr>
        <p:spPr>
          <a:xfrm>
            <a:off x="6247440" y="4098240"/>
            <a:ext cx="91080" cy="223920"/>
          </a:xfrm>
          <a:custGeom>
            <a:avLst/>
            <a:gdLst/>
            <a:ahLst/>
            <a:rect l="l" t="t" r="r" b="b"/>
            <a:pathLst>
              <a:path w="33" h="81">
                <a:moveTo>
                  <a:pt x="33" y="47"/>
                </a:moveTo>
                <a:cubicBezTo>
                  <a:pt x="33" y="75"/>
                  <a:pt x="33" y="75"/>
                  <a:pt x="33" y="75"/>
                </a:cubicBezTo>
                <a:cubicBezTo>
                  <a:pt x="33" y="79"/>
                  <a:pt x="30" y="81"/>
                  <a:pt x="27" y="81"/>
                </a:cubicBezTo>
                <a:cubicBezTo>
                  <a:pt x="24" y="81"/>
                  <a:pt x="24" y="81"/>
                  <a:pt x="24" y="81"/>
                </a:cubicBezTo>
                <a:cubicBezTo>
                  <a:pt x="24" y="81"/>
                  <a:pt x="24" y="81"/>
                  <a:pt x="24" y="81"/>
                </a:cubicBezTo>
                <a:cubicBezTo>
                  <a:pt x="24" y="80"/>
                  <a:pt x="25" y="79"/>
                  <a:pt x="25" y="77"/>
                </a:cubicBezTo>
                <a:cubicBezTo>
                  <a:pt x="25" y="47"/>
                  <a:pt x="25" y="47"/>
                  <a:pt x="25" y="47"/>
                </a:cubicBezTo>
                <a:cubicBezTo>
                  <a:pt x="25" y="44"/>
                  <a:pt x="23" y="38"/>
                  <a:pt x="21" y="35"/>
                </a:cubicBezTo>
                <a:cubicBezTo>
                  <a:pt x="3" y="3"/>
                  <a:pt x="3" y="3"/>
                  <a:pt x="3" y="3"/>
                </a:cubicBezTo>
                <a:cubicBezTo>
                  <a:pt x="2" y="2"/>
                  <a:pt x="1" y="1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4" y="0"/>
                  <a:pt x="5" y="1"/>
                </a:cubicBezTo>
                <a:cubicBezTo>
                  <a:pt x="5" y="1"/>
                  <a:pt x="5" y="1"/>
                  <a:pt x="6" y="1"/>
                </a:cubicBezTo>
                <a:cubicBezTo>
                  <a:pt x="6" y="1"/>
                  <a:pt x="6" y="1"/>
                  <a:pt x="7" y="1"/>
                </a:cubicBezTo>
                <a:cubicBezTo>
                  <a:pt x="7" y="1"/>
                  <a:pt x="7" y="2"/>
                  <a:pt x="8" y="2"/>
                </a:cubicBezTo>
                <a:cubicBezTo>
                  <a:pt x="8" y="2"/>
                  <a:pt x="9" y="2"/>
                  <a:pt x="9" y="3"/>
                </a:cubicBezTo>
                <a:cubicBezTo>
                  <a:pt x="9" y="3"/>
                  <a:pt x="10" y="3"/>
                  <a:pt x="10" y="3"/>
                </a:cubicBezTo>
                <a:cubicBezTo>
                  <a:pt x="10" y="4"/>
                  <a:pt x="11" y="4"/>
                  <a:pt x="11" y="4"/>
                </a:cubicBezTo>
                <a:cubicBezTo>
                  <a:pt x="11" y="5"/>
                  <a:pt x="12" y="5"/>
                  <a:pt x="12" y="5"/>
                </a:cubicBezTo>
                <a:cubicBezTo>
                  <a:pt x="30" y="36"/>
                  <a:pt x="30" y="36"/>
                  <a:pt x="30" y="36"/>
                </a:cubicBezTo>
                <a:cubicBezTo>
                  <a:pt x="31" y="38"/>
                  <a:pt x="33" y="44"/>
                  <a:pt x="33" y="4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43"/>
          <p:cNvSpPr/>
          <p:nvPr/>
        </p:nvSpPr>
        <p:spPr>
          <a:xfrm>
            <a:off x="8903520" y="3091680"/>
            <a:ext cx="1035000" cy="531360"/>
          </a:xfrm>
          <a:custGeom>
            <a:avLst/>
            <a:gdLst/>
            <a:ahLst/>
            <a:rect l="l" t="t" r="r" b="b"/>
            <a:pathLst>
              <a:path w="369" h="189">
                <a:moveTo>
                  <a:pt x="0" y="0"/>
                </a:moveTo>
                <a:cubicBezTo>
                  <a:pt x="0" y="15"/>
                  <a:pt x="0" y="15"/>
                  <a:pt x="0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89"/>
                  <a:pt x="16" y="189"/>
                  <a:pt x="16" y="189"/>
                </a:cubicBezTo>
                <a:cubicBezTo>
                  <a:pt x="102" y="189"/>
                  <a:pt x="102" y="189"/>
                  <a:pt x="102" y="189"/>
                </a:cubicBezTo>
                <a:cubicBezTo>
                  <a:pt x="102" y="186"/>
                  <a:pt x="102" y="186"/>
                  <a:pt x="102" y="186"/>
                </a:cubicBezTo>
                <a:cubicBezTo>
                  <a:pt x="102" y="181"/>
                  <a:pt x="104" y="177"/>
                  <a:pt x="108" y="175"/>
                </a:cubicBezTo>
                <a:cubicBezTo>
                  <a:pt x="34" y="175"/>
                  <a:pt x="34" y="175"/>
                  <a:pt x="34" y="175"/>
                </a:cubicBezTo>
                <a:cubicBezTo>
                  <a:pt x="34" y="66"/>
                  <a:pt x="34" y="66"/>
                  <a:pt x="34" y="66"/>
                </a:cubicBezTo>
                <a:cubicBezTo>
                  <a:pt x="122" y="66"/>
                  <a:pt x="122" y="66"/>
                  <a:pt x="122" y="66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24" y="92"/>
                  <a:pt x="126" y="91"/>
                  <a:pt x="127" y="91"/>
                </a:cubicBezTo>
                <a:cubicBezTo>
                  <a:pt x="140" y="91"/>
                  <a:pt x="140" y="91"/>
                  <a:pt x="140" y="91"/>
                </a:cubicBezTo>
                <a:cubicBezTo>
                  <a:pt x="140" y="66"/>
                  <a:pt x="140" y="66"/>
                  <a:pt x="140" y="66"/>
                </a:cubicBezTo>
                <a:cubicBezTo>
                  <a:pt x="229" y="66"/>
                  <a:pt x="229" y="66"/>
                  <a:pt x="229" y="66"/>
                </a:cubicBezTo>
                <a:cubicBezTo>
                  <a:pt x="229" y="91"/>
                  <a:pt x="229" y="91"/>
                  <a:pt x="229" y="91"/>
                </a:cubicBezTo>
                <a:cubicBezTo>
                  <a:pt x="247" y="91"/>
                  <a:pt x="247" y="91"/>
                  <a:pt x="247" y="91"/>
                </a:cubicBezTo>
                <a:cubicBezTo>
                  <a:pt x="247" y="66"/>
                  <a:pt x="247" y="66"/>
                  <a:pt x="247" y="66"/>
                </a:cubicBezTo>
                <a:cubicBezTo>
                  <a:pt x="335" y="66"/>
                  <a:pt x="335" y="66"/>
                  <a:pt x="335" y="66"/>
                </a:cubicBezTo>
                <a:cubicBezTo>
                  <a:pt x="335" y="116"/>
                  <a:pt x="335" y="116"/>
                  <a:pt x="335" y="116"/>
                </a:cubicBezTo>
                <a:cubicBezTo>
                  <a:pt x="353" y="116"/>
                  <a:pt x="353" y="116"/>
                  <a:pt x="353" y="116"/>
                </a:cubicBezTo>
                <a:cubicBezTo>
                  <a:pt x="353" y="15"/>
                  <a:pt x="353" y="15"/>
                  <a:pt x="353" y="15"/>
                </a:cubicBezTo>
                <a:cubicBezTo>
                  <a:pt x="369" y="15"/>
                  <a:pt x="369" y="15"/>
                  <a:pt x="369" y="15"/>
                </a:cubicBezTo>
                <a:cubicBezTo>
                  <a:pt x="369" y="0"/>
                  <a:pt x="369" y="0"/>
                  <a:pt x="3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44"/>
          <p:cNvSpPr/>
          <p:nvPr/>
        </p:nvSpPr>
        <p:spPr>
          <a:xfrm>
            <a:off x="9212400" y="3369960"/>
            <a:ext cx="561600" cy="253080"/>
          </a:xfrm>
          <a:custGeom>
            <a:avLst/>
            <a:gdLst/>
            <a:ahLst/>
            <a:rect l="l" t="t" r="r" b="b"/>
            <a:pathLst>
              <a:path w="200" h="90">
                <a:moveTo>
                  <a:pt x="194" y="0"/>
                </a:move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3" y="2"/>
                  <a:pt x="12" y="3"/>
                </a:cubicBezTo>
                <a:cubicBezTo>
                  <a:pt x="12" y="4"/>
                  <a:pt x="11" y="5"/>
                  <a:pt x="11" y="6"/>
                </a:cubicBezTo>
                <a:cubicBezTo>
                  <a:pt x="11" y="81"/>
                  <a:pt x="11" y="81"/>
                  <a:pt x="11" y="81"/>
                </a:cubicBezTo>
                <a:cubicBezTo>
                  <a:pt x="6" y="81"/>
                  <a:pt x="6" y="81"/>
                  <a:pt x="6" y="81"/>
                </a:cubicBezTo>
                <a:cubicBezTo>
                  <a:pt x="2" y="81"/>
                  <a:pt x="0" y="84"/>
                  <a:pt x="0" y="87"/>
                </a:cubicBezTo>
                <a:cubicBezTo>
                  <a:pt x="0" y="90"/>
                  <a:pt x="0" y="90"/>
                  <a:pt x="0" y="90"/>
                </a:cubicBezTo>
                <a:cubicBezTo>
                  <a:pt x="40" y="90"/>
                  <a:pt x="40" y="90"/>
                  <a:pt x="40" y="90"/>
                </a:cubicBezTo>
                <a:cubicBezTo>
                  <a:pt x="45" y="83"/>
                  <a:pt x="54" y="77"/>
                  <a:pt x="64" y="77"/>
                </a:cubicBezTo>
                <a:cubicBezTo>
                  <a:pt x="73" y="77"/>
                  <a:pt x="82" y="82"/>
                  <a:pt x="87" y="90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87" y="90"/>
                  <a:pt x="87" y="90"/>
                </a:cubicBezTo>
                <a:cubicBezTo>
                  <a:pt x="200" y="90"/>
                  <a:pt x="200" y="90"/>
                  <a:pt x="200" y="90"/>
                </a:cubicBezTo>
                <a:cubicBezTo>
                  <a:pt x="200" y="6"/>
                  <a:pt x="200" y="6"/>
                  <a:pt x="200" y="6"/>
                </a:cubicBezTo>
                <a:cubicBezTo>
                  <a:pt x="200" y="3"/>
                  <a:pt x="197" y="0"/>
                  <a:pt x="194" y="0"/>
                </a:cubicBezTo>
                <a:close/>
                <a:moveTo>
                  <a:pt x="144" y="76"/>
                </a:moveTo>
                <a:cubicBezTo>
                  <a:pt x="129" y="84"/>
                  <a:pt x="129" y="84"/>
                  <a:pt x="129" y="84"/>
                </a:cubicBezTo>
                <a:cubicBezTo>
                  <a:pt x="129" y="74"/>
                  <a:pt x="129" y="74"/>
                  <a:pt x="129" y="74"/>
                </a:cubicBezTo>
                <a:cubicBezTo>
                  <a:pt x="103" y="74"/>
                  <a:pt x="103" y="74"/>
                  <a:pt x="103" y="74"/>
                </a:cubicBezTo>
                <a:cubicBezTo>
                  <a:pt x="103" y="54"/>
                  <a:pt x="103" y="54"/>
                  <a:pt x="103" y="54"/>
                </a:cubicBezTo>
                <a:cubicBezTo>
                  <a:pt x="129" y="54"/>
                  <a:pt x="129" y="54"/>
                  <a:pt x="129" y="54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37" y="49"/>
                  <a:pt x="137" y="49"/>
                  <a:pt x="137" y="49"/>
                </a:cubicBezTo>
                <a:cubicBezTo>
                  <a:pt x="150" y="56"/>
                  <a:pt x="150" y="56"/>
                  <a:pt x="150" y="56"/>
                </a:cubicBezTo>
                <a:cubicBezTo>
                  <a:pt x="164" y="64"/>
                  <a:pt x="164" y="64"/>
                  <a:pt x="164" y="64"/>
                </a:cubicBezTo>
                <a:lnTo>
                  <a:pt x="144" y="7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45"/>
          <p:cNvSpPr/>
          <p:nvPr/>
        </p:nvSpPr>
        <p:spPr>
          <a:xfrm>
            <a:off x="8947800" y="3400200"/>
            <a:ext cx="258480" cy="222480"/>
          </a:xfrm>
          <a:custGeom>
            <a:avLst/>
            <a:gdLst/>
            <a:ahLst/>
            <a:rect l="l" t="t" r="r" b="b"/>
            <a:pathLst>
              <a:path w="92" h="79">
                <a:moveTo>
                  <a:pt x="92" y="65"/>
                </a:moveTo>
                <a:cubicBezTo>
                  <a:pt x="88" y="67"/>
                  <a:pt x="86" y="71"/>
                  <a:pt x="86" y="76"/>
                </a:cubicBezTo>
                <a:cubicBezTo>
                  <a:pt x="86" y="79"/>
                  <a:pt x="86" y="79"/>
                  <a:pt x="86" y="7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0"/>
                  <a:pt x="0" y="0"/>
                  <a:pt x="0" y="0"/>
                </a:cubicBezTo>
                <a:cubicBezTo>
                  <a:pt x="6" y="5"/>
                  <a:pt x="12" y="9"/>
                  <a:pt x="18" y="13"/>
                </a:cubicBezTo>
                <a:cubicBezTo>
                  <a:pt x="18" y="65"/>
                  <a:pt x="18" y="65"/>
                  <a:pt x="18" y="65"/>
                </a:cubicBezTo>
                <a:lnTo>
                  <a:pt x="92" y="6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46"/>
          <p:cNvSpPr/>
          <p:nvPr/>
        </p:nvSpPr>
        <p:spPr>
          <a:xfrm>
            <a:off x="9455760" y="3369960"/>
            <a:ext cx="317880" cy="297360"/>
          </a:xfrm>
          <a:custGeom>
            <a:avLst/>
            <a:gdLst/>
            <a:ahLst/>
            <a:rect l="l" t="t" r="r" b="b"/>
            <a:pathLst>
              <a:path w="113" h="106">
                <a:moveTo>
                  <a:pt x="113" y="6"/>
                </a:moveTo>
                <a:cubicBezTo>
                  <a:pt x="113" y="100"/>
                  <a:pt x="113" y="100"/>
                  <a:pt x="113" y="100"/>
                </a:cubicBezTo>
                <a:cubicBezTo>
                  <a:pt x="113" y="103"/>
                  <a:pt x="110" y="106"/>
                  <a:pt x="107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105"/>
                  <a:pt x="5" y="105"/>
                  <a:pt x="5" y="104"/>
                </a:cubicBezTo>
                <a:cubicBezTo>
                  <a:pt x="5" y="104"/>
                  <a:pt x="5" y="104"/>
                  <a:pt x="5" y="103"/>
                </a:cubicBezTo>
                <a:cubicBezTo>
                  <a:pt x="5" y="102"/>
                  <a:pt x="5" y="101"/>
                  <a:pt x="4" y="100"/>
                </a:cubicBezTo>
                <a:cubicBezTo>
                  <a:pt x="4" y="99"/>
                  <a:pt x="4" y="99"/>
                  <a:pt x="4" y="99"/>
                </a:cubicBezTo>
                <a:cubicBezTo>
                  <a:pt x="4" y="97"/>
                  <a:pt x="3" y="96"/>
                  <a:pt x="3" y="95"/>
                </a:cubicBezTo>
                <a:cubicBezTo>
                  <a:pt x="2" y="94"/>
                  <a:pt x="2" y="93"/>
                  <a:pt x="1" y="92"/>
                </a:cubicBezTo>
                <a:cubicBezTo>
                  <a:pt x="1" y="91"/>
                  <a:pt x="1" y="91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91" y="90"/>
                  <a:pt x="91" y="90"/>
                  <a:pt x="91" y="90"/>
                </a:cubicBezTo>
                <a:cubicBezTo>
                  <a:pt x="94" y="90"/>
                  <a:pt x="97" y="87"/>
                  <a:pt x="97" y="84"/>
                </a:cubicBezTo>
                <a:cubicBezTo>
                  <a:pt x="97" y="0"/>
                  <a:pt x="97" y="0"/>
                  <a:pt x="9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10" y="0"/>
                  <a:pt x="113" y="3"/>
                  <a:pt x="113" y="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47"/>
          <p:cNvSpPr/>
          <p:nvPr/>
        </p:nvSpPr>
        <p:spPr>
          <a:xfrm>
            <a:off x="9796320" y="3440520"/>
            <a:ext cx="209880" cy="226800"/>
          </a:xfrm>
          <a:custGeom>
            <a:avLst/>
            <a:gdLst/>
            <a:ahLst/>
            <a:rect l="l" t="t" r="r" b="b"/>
            <a:pathLst>
              <a:path w="75" h="81">
                <a:moveTo>
                  <a:pt x="72" y="35"/>
                </a:moveTo>
                <a:cubicBezTo>
                  <a:pt x="54" y="5"/>
                  <a:pt x="54" y="5"/>
                  <a:pt x="54" y="5"/>
                </a:cubicBezTo>
                <a:cubicBezTo>
                  <a:pt x="54" y="5"/>
                  <a:pt x="53" y="4"/>
                  <a:pt x="53" y="4"/>
                </a:cubicBezTo>
                <a:cubicBezTo>
                  <a:pt x="53" y="4"/>
                  <a:pt x="52" y="3"/>
                  <a:pt x="52" y="3"/>
                </a:cubicBezTo>
                <a:cubicBezTo>
                  <a:pt x="52" y="3"/>
                  <a:pt x="51" y="2"/>
                  <a:pt x="51" y="2"/>
                </a:cubicBezTo>
                <a:cubicBezTo>
                  <a:pt x="51" y="2"/>
                  <a:pt x="50" y="2"/>
                  <a:pt x="50" y="1"/>
                </a:cubicBezTo>
                <a:cubicBezTo>
                  <a:pt x="49" y="1"/>
                  <a:pt x="49" y="1"/>
                  <a:pt x="49" y="1"/>
                </a:cubicBezTo>
                <a:cubicBezTo>
                  <a:pt x="48" y="1"/>
                  <a:pt x="48" y="1"/>
                  <a:pt x="48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6" y="0"/>
                  <a:pt x="45" y="0"/>
                  <a:pt x="45" y="0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8"/>
                  <a:pt x="2" y="81"/>
                  <a:pt x="6" y="81"/>
                </a:cubicBezTo>
                <a:cubicBezTo>
                  <a:pt x="9" y="81"/>
                  <a:pt x="9" y="81"/>
                  <a:pt x="9" y="81"/>
                </a:cubicBezTo>
                <a:cubicBezTo>
                  <a:pt x="9" y="80"/>
                  <a:pt x="9" y="79"/>
                  <a:pt x="9" y="77"/>
                </a:cubicBezTo>
                <a:cubicBezTo>
                  <a:pt x="9" y="77"/>
                  <a:pt x="9" y="77"/>
                  <a:pt x="9" y="77"/>
                </a:cubicBezTo>
                <a:cubicBezTo>
                  <a:pt x="9" y="77"/>
                  <a:pt x="9" y="76"/>
                  <a:pt x="9" y="76"/>
                </a:cubicBezTo>
                <a:cubicBezTo>
                  <a:pt x="9" y="76"/>
                  <a:pt x="9" y="75"/>
                  <a:pt x="9" y="75"/>
                </a:cubicBezTo>
                <a:cubicBezTo>
                  <a:pt x="10" y="74"/>
                  <a:pt x="10" y="74"/>
                  <a:pt x="10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11" y="71"/>
                  <a:pt x="11" y="71"/>
                  <a:pt x="11" y="70"/>
                </a:cubicBezTo>
                <a:cubicBezTo>
                  <a:pt x="11" y="70"/>
                  <a:pt x="11" y="70"/>
                  <a:pt x="11" y="69"/>
                </a:cubicBezTo>
                <a:cubicBezTo>
                  <a:pt x="12" y="69"/>
                  <a:pt x="12" y="68"/>
                  <a:pt x="12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3" y="66"/>
                  <a:pt x="13" y="66"/>
                  <a:pt x="14" y="65"/>
                </a:cubicBezTo>
                <a:cubicBezTo>
                  <a:pt x="14" y="65"/>
                  <a:pt x="14" y="64"/>
                  <a:pt x="15" y="64"/>
                </a:cubicBezTo>
                <a:cubicBezTo>
                  <a:pt x="16" y="62"/>
                  <a:pt x="17" y="61"/>
                  <a:pt x="18" y="60"/>
                </a:cubicBezTo>
                <a:cubicBezTo>
                  <a:pt x="18" y="60"/>
                  <a:pt x="18" y="60"/>
                  <a:pt x="19" y="59"/>
                </a:cubicBezTo>
                <a:cubicBezTo>
                  <a:pt x="19" y="59"/>
                  <a:pt x="20" y="58"/>
                  <a:pt x="21" y="58"/>
                </a:cubicBezTo>
                <a:cubicBezTo>
                  <a:pt x="21" y="57"/>
                  <a:pt x="22" y="57"/>
                  <a:pt x="22" y="57"/>
                </a:cubicBezTo>
                <a:cubicBezTo>
                  <a:pt x="23" y="56"/>
                  <a:pt x="25" y="55"/>
                  <a:pt x="26" y="55"/>
                </a:cubicBezTo>
                <a:cubicBezTo>
                  <a:pt x="27" y="54"/>
                  <a:pt x="29" y="54"/>
                  <a:pt x="30" y="53"/>
                </a:cubicBezTo>
                <a:cubicBezTo>
                  <a:pt x="32" y="53"/>
                  <a:pt x="33" y="53"/>
                  <a:pt x="35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6" y="53"/>
                  <a:pt x="37" y="52"/>
                  <a:pt x="37" y="52"/>
                </a:cubicBezTo>
                <a:cubicBezTo>
                  <a:pt x="53" y="52"/>
                  <a:pt x="66" y="65"/>
                  <a:pt x="66" y="81"/>
                </a:cubicBezTo>
                <a:cubicBezTo>
                  <a:pt x="69" y="81"/>
                  <a:pt x="69" y="81"/>
                  <a:pt x="69" y="81"/>
                </a:cubicBezTo>
                <a:cubicBezTo>
                  <a:pt x="72" y="81"/>
                  <a:pt x="75" y="78"/>
                  <a:pt x="75" y="75"/>
                </a:cubicBezTo>
                <a:cubicBezTo>
                  <a:pt x="75" y="46"/>
                  <a:pt x="75" y="46"/>
                  <a:pt x="75" y="46"/>
                </a:cubicBezTo>
                <a:cubicBezTo>
                  <a:pt x="75" y="43"/>
                  <a:pt x="73" y="38"/>
                  <a:pt x="72" y="35"/>
                </a:cubicBezTo>
                <a:close/>
                <a:moveTo>
                  <a:pt x="49" y="32"/>
                </a:moveTo>
                <a:cubicBezTo>
                  <a:pt x="12" y="32"/>
                  <a:pt x="12" y="32"/>
                  <a:pt x="12" y="32"/>
                </a:cubicBezTo>
                <a:cubicBezTo>
                  <a:pt x="10" y="32"/>
                  <a:pt x="8" y="30"/>
                  <a:pt x="8" y="28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0"/>
                  <a:pt x="10" y="8"/>
                  <a:pt x="12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7" y="8"/>
                  <a:pt x="40" y="10"/>
                  <a:pt x="41" y="1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31"/>
                  <a:pt x="51" y="32"/>
                  <a:pt x="49" y="3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48"/>
          <p:cNvSpPr/>
          <p:nvPr/>
        </p:nvSpPr>
        <p:spPr>
          <a:xfrm>
            <a:off x="9327240" y="3602520"/>
            <a:ext cx="125640" cy="129600"/>
          </a:xfrm>
          <a:custGeom>
            <a:avLst/>
            <a:gdLst/>
            <a:ahLst/>
            <a:rect l="l" t="t" r="r" b="b"/>
            <a:pathLst>
              <a:path w="45" h="46">
                <a:moveTo>
                  <a:pt x="39" y="7"/>
                </a:moveTo>
                <a:cubicBezTo>
                  <a:pt x="35" y="3"/>
                  <a:pt x="29" y="0"/>
                  <a:pt x="23" y="0"/>
                </a:cubicBezTo>
                <a:cubicBezTo>
                  <a:pt x="16" y="0"/>
                  <a:pt x="11" y="3"/>
                  <a:pt x="7" y="7"/>
                </a:cubicBezTo>
                <a:cubicBezTo>
                  <a:pt x="3" y="11"/>
                  <a:pt x="0" y="17"/>
                  <a:pt x="0" y="23"/>
                </a:cubicBezTo>
                <a:cubicBezTo>
                  <a:pt x="0" y="26"/>
                  <a:pt x="1" y="29"/>
                  <a:pt x="2" y="31"/>
                </a:cubicBezTo>
                <a:cubicBezTo>
                  <a:pt x="5" y="39"/>
                  <a:pt x="13" y="46"/>
                  <a:pt x="23" y="46"/>
                </a:cubicBezTo>
                <a:cubicBezTo>
                  <a:pt x="32" y="46"/>
                  <a:pt x="40" y="39"/>
                  <a:pt x="44" y="31"/>
                </a:cubicBezTo>
                <a:cubicBezTo>
                  <a:pt x="45" y="29"/>
                  <a:pt x="45" y="26"/>
                  <a:pt x="45" y="23"/>
                </a:cubicBezTo>
                <a:cubicBezTo>
                  <a:pt x="45" y="17"/>
                  <a:pt x="43" y="11"/>
                  <a:pt x="39" y="7"/>
                </a:cubicBezTo>
                <a:close/>
                <a:moveTo>
                  <a:pt x="23" y="34"/>
                </a:moveTo>
                <a:cubicBezTo>
                  <a:pt x="17" y="34"/>
                  <a:pt x="12" y="29"/>
                  <a:pt x="12" y="23"/>
                </a:cubicBezTo>
                <a:cubicBezTo>
                  <a:pt x="12" y="17"/>
                  <a:pt x="17" y="13"/>
                  <a:pt x="23" y="13"/>
                </a:cubicBezTo>
                <a:cubicBezTo>
                  <a:pt x="28" y="13"/>
                  <a:pt x="33" y="17"/>
                  <a:pt x="33" y="23"/>
                </a:cubicBezTo>
                <a:cubicBezTo>
                  <a:pt x="33" y="29"/>
                  <a:pt x="28" y="34"/>
                  <a:pt x="23" y="3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49"/>
          <p:cNvSpPr/>
          <p:nvPr/>
        </p:nvSpPr>
        <p:spPr>
          <a:xfrm>
            <a:off x="9838080" y="3602520"/>
            <a:ext cx="127080" cy="129600"/>
          </a:xfrm>
          <a:custGeom>
            <a:avLst/>
            <a:gdLst/>
            <a:ahLst/>
            <a:rect l="l" t="t" r="r" b="b"/>
            <a:pathLst>
              <a:path w="45" h="46">
                <a:moveTo>
                  <a:pt x="22" y="0"/>
                </a:moveTo>
                <a:cubicBezTo>
                  <a:pt x="22" y="0"/>
                  <a:pt x="21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15" y="1"/>
                  <a:pt x="10" y="4"/>
                  <a:pt x="6" y="7"/>
                </a:cubicBezTo>
                <a:cubicBezTo>
                  <a:pt x="2" y="11"/>
                  <a:pt x="0" y="17"/>
                  <a:pt x="0" y="23"/>
                </a:cubicBezTo>
                <a:cubicBezTo>
                  <a:pt x="0" y="26"/>
                  <a:pt x="0" y="29"/>
                  <a:pt x="1" y="31"/>
                </a:cubicBezTo>
                <a:cubicBezTo>
                  <a:pt x="4" y="39"/>
                  <a:pt x="13" y="46"/>
                  <a:pt x="22" y="46"/>
                </a:cubicBezTo>
                <a:cubicBezTo>
                  <a:pt x="32" y="46"/>
                  <a:pt x="40" y="39"/>
                  <a:pt x="43" y="31"/>
                </a:cubicBezTo>
                <a:cubicBezTo>
                  <a:pt x="44" y="29"/>
                  <a:pt x="45" y="26"/>
                  <a:pt x="45" y="23"/>
                </a:cubicBezTo>
                <a:cubicBezTo>
                  <a:pt x="45" y="11"/>
                  <a:pt x="35" y="0"/>
                  <a:pt x="22" y="0"/>
                </a:cubicBezTo>
                <a:close/>
                <a:moveTo>
                  <a:pt x="22" y="34"/>
                </a:moveTo>
                <a:cubicBezTo>
                  <a:pt x="16" y="34"/>
                  <a:pt x="12" y="29"/>
                  <a:pt x="12" y="23"/>
                </a:cubicBezTo>
                <a:cubicBezTo>
                  <a:pt x="12" y="17"/>
                  <a:pt x="16" y="13"/>
                  <a:pt x="22" y="13"/>
                </a:cubicBezTo>
                <a:cubicBezTo>
                  <a:pt x="28" y="13"/>
                  <a:pt x="33" y="17"/>
                  <a:pt x="33" y="23"/>
                </a:cubicBezTo>
                <a:cubicBezTo>
                  <a:pt x="33" y="29"/>
                  <a:pt x="28" y="34"/>
                  <a:pt x="22" y="3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50"/>
          <p:cNvSpPr/>
          <p:nvPr/>
        </p:nvSpPr>
        <p:spPr>
          <a:xfrm>
            <a:off x="9914040" y="3440520"/>
            <a:ext cx="92520" cy="226800"/>
          </a:xfrm>
          <a:custGeom>
            <a:avLst/>
            <a:gdLst/>
            <a:ahLst/>
            <a:rect l="l" t="t" r="r" b="b"/>
            <a:pathLst>
              <a:path w="33" h="81">
                <a:moveTo>
                  <a:pt x="33" y="46"/>
                </a:moveTo>
                <a:cubicBezTo>
                  <a:pt x="33" y="75"/>
                  <a:pt x="33" y="75"/>
                  <a:pt x="33" y="75"/>
                </a:cubicBezTo>
                <a:cubicBezTo>
                  <a:pt x="33" y="78"/>
                  <a:pt x="30" y="81"/>
                  <a:pt x="27" y="81"/>
                </a:cubicBezTo>
                <a:cubicBezTo>
                  <a:pt x="24" y="81"/>
                  <a:pt x="24" y="81"/>
                  <a:pt x="24" y="81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79"/>
                  <a:pt x="25" y="78"/>
                  <a:pt x="25" y="77"/>
                </a:cubicBezTo>
                <a:cubicBezTo>
                  <a:pt x="25" y="47"/>
                  <a:pt x="25" y="47"/>
                  <a:pt x="25" y="47"/>
                </a:cubicBezTo>
                <a:cubicBezTo>
                  <a:pt x="25" y="43"/>
                  <a:pt x="23" y="38"/>
                  <a:pt x="21" y="35"/>
                </a:cubicBezTo>
                <a:cubicBezTo>
                  <a:pt x="3" y="3"/>
                  <a:pt x="3" y="3"/>
                  <a:pt x="3" y="3"/>
                </a:cubicBezTo>
                <a:cubicBezTo>
                  <a:pt x="2" y="2"/>
                  <a:pt x="1" y="1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4" y="0"/>
                  <a:pt x="5" y="0"/>
                </a:cubicBezTo>
                <a:cubicBezTo>
                  <a:pt x="5" y="0"/>
                  <a:pt x="5" y="0"/>
                  <a:pt x="6" y="0"/>
                </a:cubicBezTo>
                <a:cubicBezTo>
                  <a:pt x="6" y="1"/>
                  <a:pt x="6" y="1"/>
                  <a:pt x="7" y="1"/>
                </a:cubicBezTo>
                <a:cubicBezTo>
                  <a:pt x="7" y="1"/>
                  <a:pt x="7" y="1"/>
                  <a:pt x="8" y="1"/>
                </a:cubicBezTo>
                <a:cubicBezTo>
                  <a:pt x="8" y="2"/>
                  <a:pt x="9" y="2"/>
                  <a:pt x="9" y="2"/>
                </a:cubicBezTo>
                <a:cubicBezTo>
                  <a:pt x="9" y="2"/>
                  <a:pt x="10" y="3"/>
                  <a:pt x="10" y="3"/>
                </a:cubicBezTo>
                <a:cubicBezTo>
                  <a:pt x="10" y="3"/>
                  <a:pt x="11" y="4"/>
                  <a:pt x="11" y="4"/>
                </a:cubicBezTo>
                <a:cubicBezTo>
                  <a:pt x="11" y="4"/>
                  <a:pt x="12" y="5"/>
                  <a:pt x="12" y="5"/>
                </a:cubicBezTo>
                <a:cubicBezTo>
                  <a:pt x="30" y="35"/>
                  <a:pt x="30" y="35"/>
                  <a:pt x="30" y="35"/>
                </a:cubicBezTo>
                <a:cubicBezTo>
                  <a:pt x="31" y="38"/>
                  <a:pt x="33" y="43"/>
                  <a:pt x="33" y="4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51"/>
          <p:cNvSpPr/>
          <p:nvPr/>
        </p:nvSpPr>
        <p:spPr>
          <a:xfrm>
            <a:off x="8903520" y="2165400"/>
            <a:ext cx="1035000" cy="531360"/>
          </a:xfrm>
          <a:custGeom>
            <a:avLst/>
            <a:gdLst/>
            <a:ahLst/>
            <a:rect l="l" t="t" r="r" b="b"/>
            <a:pathLst>
              <a:path w="369" h="189">
                <a:moveTo>
                  <a:pt x="0" y="0"/>
                </a:moveTo>
                <a:cubicBezTo>
                  <a:pt x="0" y="15"/>
                  <a:pt x="0" y="15"/>
                  <a:pt x="0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89"/>
                  <a:pt x="16" y="189"/>
                  <a:pt x="16" y="189"/>
                </a:cubicBezTo>
                <a:cubicBezTo>
                  <a:pt x="102" y="189"/>
                  <a:pt x="102" y="189"/>
                  <a:pt x="102" y="189"/>
                </a:cubicBezTo>
                <a:cubicBezTo>
                  <a:pt x="102" y="186"/>
                  <a:pt x="102" y="186"/>
                  <a:pt x="102" y="186"/>
                </a:cubicBezTo>
                <a:cubicBezTo>
                  <a:pt x="102" y="181"/>
                  <a:pt x="104" y="177"/>
                  <a:pt x="108" y="175"/>
                </a:cubicBezTo>
                <a:cubicBezTo>
                  <a:pt x="34" y="175"/>
                  <a:pt x="34" y="175"/>
                  <a:pt x="34" y="175"/>
                </a:cubicBezTo>
                <a:cubicBezTo>
                  <a:pt x="34" y="66"/>
                  <a:pt x="34" y="66"/>
                  <a:pt x="34" y="66"/>
                </a:cubicBezTo>
                <a:cubicBezTo>
                  <a:pt x="122" y="66"/>
                  <a:pt x="122" y="66"/>
                  <a:pt x="122" y="66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24" y="92"/>
                  <a:pt x="126" y="91"/>
                  <a:pt x="127" y="91"/>
                </a:cubicBezTo>
                <a:cubicBezTo>
                  <a:pt x="140" y="91"/>
                  <a:pt x="140" y="91"/>
                  <a:pt x="140" y="91"/>
                </a:cubicBezTo>
                <a:cubicBezTo>
                  <a:pt x="140" y="66"/>
                  <a:pt x="140" y="66"/>
                  <a:pt x="140" y="66"/>
                </a:cubicBezTo>
                <a:cubicBezTo>
                  <a:pt x="229" y="66"/>
                  <a:pt x="229" y="66"/>
                  <a:pt x="229" y="66"/>
                </a:cubicBezTo>
                <a:cubicBezTo>
                  <a:pt x="229" y="91"/>
                  <a:pt x="229" y="91"/>
                  <a:pt x="229" y="91"/>
                </a:cubicBezTo>
                <a:cubicBezTo>
                  <a:pt x="247" y="91"/>
                  <a:pt x="247" y="91"/>
                  <a:pt x="247" y="91"/>
                </a:cubicBezTo>
                <a:cubicBezTo>
                  <a:pt x="247" y="66"/>
                  <a:pt x="247" y="66"/>
                  <a:pt x="247" y="66"/>
                </a:cubicBezTo>
                <a:cubicBezTo>
                  <a:pt x="335" y="66"/>
                  <a:pt x="335" y="66"/>
                  <a:pt x="335" y="66"/>
                </a:cubicBezTo>
                <a:cubicBezTo>
                  <a:pt x="335" y="116"/>
                  <a:pt x="335" y="116"/>
                  <a:pt x="335" y="116"/>
                </a:cubicBezTo>
                <a:cubicBezTo>
                  <a:pt x="353" y="116"/>
                  <a:pt x="353" y="116"/>
                  <a:pt x="353" y="116"/>
                </a:cubicBezTo>
                <a:cubicBezTo>
                  <a:pt x="353" y="15"/>
                  <a:pt x="353" y="15"/>
                  <a:pt x="353" y="15"/>
                </a:cubicBezTo>
                <a:cubicBezTo>
                  <a:pt x="369" y="15"/>
                  <a:pt x="369" y="15"/>
                  <a:pt x="369" y="15"/>
                </a:cubicBezTo>
                <a:cubicBezTo>
                  <a:pt x="369" y="0"/>
                  <a:pt x="369" y="0"/>
                  <a:pt x="3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52"/>
          <p:cNvSpPr/>
          <p:nvPr/>
        </p:nvSpPr>
        <p:spPr>
          <a:xfrm>
            <a:off x="9212400" y="2443680"/>
            <a:ext cx="561600" cy="253080"/>
          </a:xfrm>
          <a:custGeom>
            <a:avLst/>
            <a:gdLst/>
            <a:ahLst/>
            <a:rect l="l" t="t" r="r" b="b"/>
            <a:pathLst>
              <a:path w="200" h="90">
                <a:moveTo>
                  <a:pt x="194" y="0"/>
                </a:move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3" y="2"/>
                  <a:pt x="12" y="3"/>
                </a:cubicBezTo>
                <a:cubicBezTo>
                  <a:pt x="12" y="4"/>
                  <a:pt x="11" y="5"/>
                  <a:pt x="11" y="6"/>
                </a:cubicBezTo>
                <a:cubicBezTo>
                  <a:pt x="11" y="81"/>
                  <a:pt x="11" y="81"/>
                  <a:pt x="11" y="81"/>
                </a:cubicBezTo>
                <a:cubicBezTo>
                  <a:pt x="6" y="81"/>
                  <a:pt x="6" y="81"/>
                  <a:pt x="6" y="81"/>
                </a:cubicBezTo>
                <a:cubicBezTo>
                  <a:pt x="2" y="81"/>
                  <a:pt x="0" y="84"/>
                  <a:pt x="0" y="87"/>
                </a:cubicBezTo>
                <a:cubicBezTo>
                  <a:pt x="0" y="90"/>
                  <a:pt x="0" y="90"/>
                  <a:pt x="0" y="90"/>
                </a:cubicBezTo>
                <a:cubicBezTo>
                  <a:pt x="40" y="90"/>
                  <a:pt x="40" y="90"/>
                  <a:pt x="40" y="90"/>
                </a:cubicBezTo>
                <a:cubicBezTo>
                  <a:pt x="45" y="83"/>
                  <a:pt x="54" y="77"/>
                  <a:pt x="64" y="77"/>
                </a:cubicBezTo>
                <a:cubicBezTo>
                  <a:pt x="73" y="77"/>
                  <a:pt x="82" y="82"/>
                  <a:pt x="87" y="90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87" y="90"/>
                  <a:pt x="87" y="90"/>
                </a:cubicBezTo>
                <a:cubicBezTo>
                  <a:pt x="200" y="90"/>
                  <a:pt x="200" y="90"/>
                  <a:pt x="200" y="90"/>
                </a:cubicBezTo>
                <a:cubicBezTo>
                  <a:pt x="200" y="6"/>
                  <a:pt x="200" y="6"/>
                  <a:pt x="200" y="6"/>
                </a:cubicBezTo>
                <a:cubicBezTo>
                  <a:pt x="200" y="3"/>
                  <a:pt x="197" y="0"/>
                  <a:pt x="194" y="0"/>
                </a:cubicBezTo>
                <a:close/>
                <a:moveTo>
                  <a:pt x="144" y="76"/>
                </a:moveTo>
                <a:cubicBezTo>
                  <a:pt x="129" y="84"/>
                  <a:pt x="129" y="84"/>
                  <a:pt x="129" y="84"/>
                </a:cubicBezTo>
                <a:cubicBezTo>
                  <a:pt x="129" y="74"/>
                  <a:pt x="129" y="74"/>
                  <a:pt x="129" y="74"/>
                </a:cubicBezTo>
                <a:cubicBezTo>
                  <a:pt x="103" y="74"/>
                  <a:pt x="103" y="74"/>
                  <a:pt x="103" y="74"/>
                </a:cubicBezTo>
                <a:cubicBezTo>
                  <a:pt x="103" y="54"/>
                  <a:pt x="103" y="54"/>
                  <a:pt x="103" y="54"/>
                </a:cubicBezTo>
                <a:cubicBezTo>
                  <a:pt x="129" y="54"/>
                  <a:pt x="129" y="54"/>
                  <a:pt x="129" y="54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37" y="49"/>
                  <a:pt x="137" y="49"/>
                  <a:pt x="137" y="49"/>
                </a:cubicBezTo>
                <a:cubicBezTo>
                  <a:pt x="150" y="56"/>
                  <a:pt x="150" y="56"/>
                  <a:pt x="150" y="56"/>
                </a:cubicBezTo>
                <a:cubicBezTo>
                  <a:pt x="164" y="64"/>
                  <a:pt x="164" y="64"/>
                  <a:pt x="164" y="64"/>
                </a:cubicBezTo>
                <a:lnTo>
                  <a:pt x="144" y="7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53"/>
          <p:cNvSpPr/>
          <p:nvPr/>
        </p:nvSpPr>
        <p:spPr>
          <a:xfrm>
            <a:off x="8947800" y="2473920"/>
            <a:ext cx="258480" cy="222480"/>
          </a:xfrm>
          <a:custGeom>
            <a:avLst/>
            <a:gdLst/>
            <a:ahLst/>
            <a:rect l="l" t="t" r="r" b="b"/>
            <a:pathLst>
              <a:path w="92" h="79">
                <a:moveTo>
                  <a:pt x="92" y="65"/>
                </a:moveTo>
                <a:cubicBezTo>
                  <a:pt x="88" y="67"/>
                  <a:pt x="86" y="71"/>
                  <a:pt x="86" y="76"/>
                </a:cubicBezTo>
                <a:cubicBezTo>
                  <a:pt x="86" y="79"/>
                  <a:pt x="86" y="79"/>
                  <a:pt x="86" y="7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0"/>
                  <a:pt x="0" y="0"/>
                  <a:pt x="0" y="0"/>
                </a:cubicBezTo>
                <a:cubicBezTo>
                  <a:pt x="6" y="5"/>
                  <a:pt x="12" y="9"/>
                  <a:pt x="18" y="13"/>
                </a:cubicBezTo>
                <a:cubicBezTo>
                  <a:pt x="18" y="65"/>
                  <a:pt x="18" y="65"/>
                  <a:pt x="18" y="65"/>
                </a:cubicBezTo>
                <a:lnTo>
                  <a:pt x="92" y="6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54"/>
          <p:cNvSpPr/>
          <p:nvPr/>
        </p:nvSpPr>
        <p:spPr>
          <a:xfrm>
            <a:off x="9455760" y="2443680"/>
            <a:ext cx="317880" cy="297360"/>
          </a:xfrm>
          <a:custGeom>
            <a:avLst/>
            <a:gdLst/>
            <a:ahLst/>
            <a:rect l="l" t="t" r="r" b="b"/>
            <a:pathLst>
              <a:path w="113" h="106">
                <a:moveTo>
                  <a:pt x="113" y="6"/>
                </a:moveTo>
                <a:cubicBezTo>
                  <a:pt x="113" y="100"/>
                  <a:pt x="113" y="100"/>
                  <a:pt x="113" y="100"/>
                </a:cubicBezTo>
                <a:cubicBezTo>
                  <a:pt x="113" y="103"/>
                  <a:pt x="110" y="106"/>
                  <a:pt x="107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105"/>
                  <a:pt x="5" y="105"/>
                  <a:pt x="5" y="104"/>
                </a:cubicBezTo>
                <a:cubicBezTo>
                  <a:pt x="5" y="104"/>
                  <a:pt x="5" y="104"/>
                  <a:pt x="5" y="103"/>
                </a:cubicBezTo>
                <a:cubicBezTo>
                  <a:pt x="5" y="102"/>
                  <a:pt x="5" y="101"/>
                  <a:pt x="4" y="100"/>
                </a:cubicBezTo>
                <a:cubicBezTo>
                  <a:pt x="4" y="99"/>
                  <a:pt x="4" y="99"/>
                  <a:pt x="4" y="99"/>
                </a:cubicBezTo>
                <a:cubicBezTo>
                  <a:pt x="4" y="97"/>
                  <a:pt x="3" y="96"/>
                  <a:pt x="3" y="95"/>
                </a:cubicBezTo>
                <a:cubicBezTo>
                  <a:pt x="2" y="94"/>
                  <a:pt x="2" y="93"/>
                  <a:pt x="1" y="92"/>
                </a:cubicBezTo>
                <a:cubicBezTo>
                  <a:pt x="1" y="91"/>
                  <a:pt x="1" y="91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91" y="90"/>
                  <a:pt x="91" y="90"/>
                  <a:pt x="91" y="90"/>
                </a:cubicBezTo>
                <a:cubicBezTo>
                  <a:pt x="94" y="90"/>
                  <a:pt x="97" y="87"/>
                  <a:pt x="97" y="84"/>
                </a:cubicBezTo>
                <a:cubicBezTo>
                  <a:pt x="97" y="0"/>
                  <a:pt x="97" y="0"/>
                  <a:pt x="9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10" y="0"/>
                  <a:pt x="113" y="3"/>
                  <a:pt x="113" y="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55"/>
          <p:cNvSpPr/>
          <p:nvPr/>
        </p:nvSpPr>
        <p:spPr>
          <a:xfrm>
            <a:off x="9796320" y="2514240"/>
            <a:ext cx="209880" cy="226800"/>
          </a:xfrm>
          <a:custGeom>
            <a:avLst/>
            <a:gdLst/>
            <a:ahLst/>
            <a:rect l="l" t="t" r="r" b="b"/>
            <a:pathLst>
              <a:path w="75" h="81">
                <a:moveTo>
                  <a:pt x="72" y="35"/>
                </a:moveTo>
                <a:cubicBezTo>
                  <a:pt x="54" y="5"/>
                  <a:pt x="54" y="5"/>
                  <a:pt x="54" y="5"/>
                </a:cubicBezTo>
                <a:cubicBezTo>
                  <a:pt x="54" y="5"/>
                  <a:pt x="53" y="4"/>
                  <a:pt x="53" y="4"/>
                </a:cubicBezTo>
                <a:cubicBezTo>
                  <a:pt x="53" y="4"/>
                  <a:pt x="52" y="3"/>
                  <a:pt x="52" y="3"/>
                </a:cubicBezTo>
                <a:cubicBezTo>
                  <a:pt x="52" y="3"/>
                  <a:pt x="51" y="2"/>
                  <a:pt x="51" y="2"/>
                </a:cubicBezTo>
                <a:cubicBezTo>
                  <a:pt x="51" y="2"/>
                  <a:pt x="50" y="2"/>
                  <a:pt x="50" y="1"/>
                </a:cubicBezTo>
                <a:cubicBezTo>
                  <a:pt x="49" y="1"/>
                  <a:pt x="49" y="1"/>
                  <a:pt x="49" y="1"/>
                </a:cubicBezTo>
                <a:cubicBezTo>
                  <a:pt x="48" y="1"/>
                  <a:pt x="48" y="1"/>
                  <a:pt x="48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6" y="0"/>
                  <a:pt x="45" y="0"/>
                  <a:pt x="45" y="0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8"/>
                  <a:pt x="2" y="81"/>
                  <a:pt x="6" y="81"/>
                </a:cubicBezTo>
                <a:cubicBezTo>
                  <a:pt x="9" y="81"/>
                  <a:pt x="9" y="81"/>
                  <a:pt x="9" y="81"/>
                </a:cubicBezTo>
                <a:cubicBezTo>
                  <a:pt x="9" y="80"/>
                  <a:pt x="9" y="79"/>
                  <a:pt x="9" y="77"/>
                </a:cubicBezTo>
                <a:cubicBezTo>
                  <a:pt x="9" y="77"/>
                  <a:pt x="9" y="77"/>
                  <a:pt x="9" y="77"/>
                </a:cubicBezTo>
                <a:cubicBezTo>
                  <a:pt x="9" y="77"/>
                  <a:pt x="9" y="76"/>
                  <a:pt x="9" y="76"/>
                </a:cubicBezTo>
                <a:cubicBezTo>
                  <a:pt x="9" y="76"/>
                  <a:pt x="9" y="75"/>
                  <a:pt x="9" y="75"/>
                </a:cubicBezTo>
                <a:cubicBezTo>
                  <a:pt x="10" y="74"/>
                  <a:pt x="10" y="74"/>
                  <a:pt x="10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11" y="71"/>
                  <a:pt x="11" y="71"/>
                  <a:pt x="11" y="70"/>
                </a:cubicBezTo>
                <a:cubicBezTo>
                  <a:pt x="11" y="70"/>
                  <a:pt x="11" y="70"/>
                  <a:pt x="11" y="69"/>
                </a:cubicBezTo>
                <a:cubicBezTo>
                  <a:pt x="12" y="69"/>
                  <a:pt x="12" y="68"/>
                  <a:pt x="12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3" y="66"/>
                  <a:pt x="13" y="66"/>
                  <a:pt x="14" y="65"/>
                </a:cubicBezTo>
                <a:cubicBezTo>
                  <a:pt x="14" y="65"/>
                  <a:pt x="14" y="64"/>
                  <a:pt x="15" y="64"/>
                </a:cubicBezTo>
                <a:cubicBezTo>
                  <a:pt x="16" y="62"/>
                  <a:pt x="17" y="61"/>
                  <a:pt x="18" y="60"/>
                </a:cubicBezTo>
                <a:cubicBezTo>
                  <a:pt x="18" y="60"/>
                  <a:pt x="18" y="60"/>
                  <a:pt x="19" y="59"/>
                </a:cubicBezTo>
                <a:cubicBezTo>
                  <a:pt x="19" y="59"/>
                  <a:pt x="20" y="58"/>
                  <a:pt x="21" y="58"/>
                </a:cubicBezTo>
                <a:cubicBezTo>
                  <a:pt x="21" y="57"/>
                  <a:pt x="22" y="57"/>
                  <a:pt x="22" y="57"/>
                </a:cubicBezTo>
                <a:cubicBezTo>
                  <a:pt x="23" y="56"/>
                  <a:pt x="25" y="55"/>
                  <a:pt x="26" y="55"/>
                </a:cubicBezTo>
                <a:cubicBezTo>
                  <a:pt x="27" y="54"/>
                  <a:pt x="29" y="54"/>
                  <a:pt x="30" y="53"/>
                </a:cubicBezTo>
                <a:cubicBezTo>
                  <a:pt x="32" y="53"/>
                  <a:pt x="33" y="53"/>
                  <a:pt x="35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6" y="53"/>
                  <a:pt x="37" y="52"/>
                  <a:pt x="37" y="52"/>
                </a:cubicBezTo>
                <a:cubicBezTo>
                  <a:pt x="53" y="52"/>
                  <a:pt x="66" y="65"/>
                  <a:pt x="66" y="81"/>
                </a:cubicBezTo>
                <a:cubicBezTo>
                  <a:pt x="69" y="81"/>
                  <a:pt x="69" y="81"/>
                  <a:pt x="69" y="81"/>
                </a:cubicBezTo>
                <a:cubicBezTo>
                  <a:pt x="72" y="81"/>
                  <a:pt x="75" y="78"/>
                  <a:pt x="75" y="75"/>
                </a:cubicBezTo>
                <a:cubicBezTo>
                  <a:pt x="75" y="46"/>
                  <a:pt x="75" y="46"/>
                  <a:pt x="75" y="46"/>
                </a:cubicBezTo>
                <a:cubicBezTo>
                  <a:pt x="75" y="43"/>
                  <a:pt x="73" y="38"/>
                  <a:pt x="72" y="35"/>
                </a:cubicBezTo>
                <a:close/>
                <a:moveTo>
                  <a:pt x="49" y="32"/>
                </a:moveTo>
                <a:cubicBezTo>
                  <a:pt x="12" y="32"/>
                  <a:pt x="12" y="32"/>
                  <a:pt x="12" y="32"/>
                </a:cubicBezTo>
                <a:cubicBezTo>
                  <a:pt x="10" y="32"/>
                  <a:pt x="8" y="30"/>
                  <a:pt x="8" y="28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0"/>
                  <a:pt x="10" y="8"/>
                  <a:pt x="12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7" y="8"/>
                  <a:pt x="40" y="10"/>
                  <a:pt x="41" y="1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31"/>
                  <a:pt x="51" y="32"/>
                  <a:pt x="49" y="3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56"/>
          <p:cNvSpPr/>
          <p:nvPr/>
        </p:nvSpPr>
        <p:spPr>
          <a:xfrm>
            <a:off x="9327240" y="2676240"/>
            <a:ext cx="125640" cy="129600"/>
          </a:xfrm>
          <a:custGeom>
            <a:avLst/>
            <a:gdLst/>
            <a:ahLst/>
            <a:rect l="l" t="t" r="r" b="b"/>
            <a:pathLst>
              <a:path w="45" h="46">
                <a:moveTo>
                  <a:pt x="39" y="7"/>
                </a:moveTo>
                <a:cubicBezTo>
                  <a:pt x="35" y="3"/>
                  <a:pt x="29" y="0"/>
                  <a:pt x="23" y="0"/>
                </a:cubicBezTo>
                <a:cubicBezTo>
                  <a:pt x="16" y="0"/>
                  <a:pt x="11" y="3"/>
                  <a:pt x="7" y="7"/>
                </a:cubicBezTo>
                <a:cubicBezTo>
                  <a:pt x="3" y="11"/>
                  <a:pt x="0" y="17"/>
                  <a:pt x="0" y="23"/>
                </a:cubicBezTo>
                <a:cubicBezTo>
                  <a:pt x="0" y="26"/>
                  <a:pt x="1" y="29"/>
                  <a:pt x="2" y="31"/>
                </a:cubicBezTo>
                <a:cubicBezTo>
                  <a:pt x="5" y="39"/>
                  <a:pt x="13" y="46"/>
                  <a:pt x="23" y="46"/>
                </a:cubicBezTo>
                <a:cubicBezTo>
                  <a:pt x="32" y="46"/>
                  <a:pt x="40" y="39"/>
                  <a:pt x="44" y="31"/>
                </a:cubicBezTo>
                <a:cubicBezTo>
                  <a:pt x="45" y="29"/>
                  <a:pt x="45" y="26"/>
                  <a:pt x="45" y="23"/>
                </a:cubicBezTo>
                <a:cubicBezTo>
                  <a:pt x="45" y="17"/>
                  <a:pt x="43" y="11"/>
                  <a:pt x="39" y="7"/>
                </a:cubicBezTo>
                <a:close/>
                <a:moveTo>
                  <a:pt x="23" y="34"/>
                </a:moveTo>
                <a:cubicBezTo>
                  <a:pt x="17" y="34"/>
                  <a:pt x="12" y="29"/>
                  <a:pt x="12" y="23"/>
                </a:cubicBezTo>
                <a:cubicBezTo>
                  <a:pt x="12" y="17"/>
                  <a:pt x="17" y="13"/>
                  <a:pt x="23" y="13"/>
                </a:cubicBezTo>
                <a:cubicBezTo>
                  <a:pt x="28" y="13"/>
                  <a:pt x="33" y="17"/>
                  <a:pt x="33" y="23"/>
                </a:cubicBezTo>
                <a:cubicBezTo>
                  <a:pt x="33" y="29"/>
                  <a:pt x="28" y="34"/>
                  <a:pt x="23" y="3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57"/>
          <p:cNvSpPr/>
          <p:nvPr/>
        </p:nvSpPr>
        <p:spPr>
          <a:xfrm>
            <a:off x="9838080" y="2676240"/>
            <a:ext cx="127080" cy="129600"/>
          </a:xfrm>
          <a:custGeom>
            <a:avLst/>
            <a:gdLst/>
            <a:ahLst/>
            <a:rect l="l" t="t" r="r" b="b"/>
            <a:pathLst>
              <a:path w="45" h="46">
                <a:moveTo>
                  <a:pt x="22" y="0"/>
                </a:moveTo>
                <a:cubicBezTo>
                  <a:pt x="22" y="0"/>
                  <a:pt x="21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15" y="1"/>
                  <a:pt x="10" y="4"/>
                  <a:pt x="6" y="7"/>
                </a:cubicBezTo>
                <a:cubicBezTo>
                  <a:pt x="2" y="11"/>
                  <a:pt x="0" y="17"/>
                  <a:pt x="0" y="23"/>
                </a:cubicBezTo>
                <a:cubicBezTo>
                  <a:pt x="0" y="26"/>
                  <a:pt x="0" y="29"/>
                  <a:pt x="1" y="31"/>
                </a:cubicBezTo>
                <a:cubicBezTo>
                  <a:pt x="4" y="39"/>
                  <a:pt x="13" y="46"/>
                  <a:pt x="22" y="46"/>
                </a:cubicBezTo>
                <a:cubicBezTo>
                  <a:pt x="32" y="46"/>
                  <a:pt x="40" y="39"/>
                  <a:pt x="43" y="31"/>
                </a:cubicBezTo>
                <a:cubicBezTo>
                  <a:pt x="44" y="29"/>
                  <a:pt x="45" y="26"/>
                  <a:pt x="45" y="23"/>
                </a:cubicBezTo>
                <a:cubicBezTo>
                  <a:pt x="45" y="11"/>
                  <a:pt x="35" y="0"/>
                  <a:pt x="22" y="0"/>
                </a:cubicBezTo>
                <a:close/>
                <a:moveTo>
                  <a:pt x="22" y="34"/>
                </a:moveTo>
                <a:cubicBezTo>
                  <a:pt x="16" y="34"/>
                  <a:pt x="12" y="29"/>
                  <a:pt x="12" y="23"/>
                </a:cubicBezTo>
                <a:cubicBezTo>
                  <a:pt x="12" y="17"/>
                  <a:pt x="16" y="13"/>
                  <a:pt x="22" y="13"/>
                </a:cubicBezTo>
                <a:cubicBezTo>
                  <a:pt x="28" y="13"/>
                  <a:pt x="33" y="17"/>
                  <a:pt x="33" y="23"/>
                </a:cubicBezTo>
                <a:cubicBezTo>
                  <a:pt x="33" y="29"/>
                  <a:pt x="28" y="34"/>
                  <a:pt x="22" y="3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58"/>
          <p:cNvSpPr/>
          <p:nvPr/>
        </p:nvSpPr>
        <p:spPr>
          <a:xfrm>
            <a:off x="9914040" y="2514240"/>
            <a:ext cx="92520" cy="226800"/>
          </a:xfrm>
          <a:custGeom>
            <a:avLst/>
            <a:gdLst/>
            <a:ahLst/>
            <a:rect l="l" t="t" r="r" b="b"/>
            <a:pathLst>
              <a:path w="33" h="81">
                <a:moveTo>
                  <a:pt x="33" y="46"/>
                </a:moveTo>
                <a:cubicBezTo>
                  <a:pt x="33" y="75"/>
                  <a:pt x="33" y="75"/>
                  <a:pt x="33" y="75"/>
                </a:cubicBezTo>
                <a:cubicBezTo>
                  <a:pt x="33" y="78"/>
                  <a:pt x="30" y="81"/>
                  <a:pt x="27" y="81"/>
                </a:cubicBezTo>
                <a:cubicBezTo>
                  <a:pt x="24" y="81"/>
                  <a:pt x="24" y="81"/>
                  <a:pt x="24" y="81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79"/>
                  <a:pt x="25" y="78"/>
                  <a:pt x="25" y="77"/>
                </a:cubicBezTo>
                <a:cubicBezTo>
                  <a:pt x="25" y="47"/>
                  <a:pt x="25" y="47"/>
                  <a:pt x="25" y="47"/>
                </a:cubicBezTo>
                <a:cubicBezTo>
                  <a:pt x="25" y="43"/>
                  <a:pt x="23" y="38"/>
                  <a:pt x="21" y="35"/>
                </a:cubicBezTo>
                <a:cubicBezTo>
                  <a:pt x="3" y="3"/>
                  <a:pt x="3" y="3"/>
                  <a:pt x="3" y="3"/>
                </a:cubicBezTo>
                <a:cubicBezTo>
                  <a:pt x="2" y="2"/>
                  <a:pt x="1" y="1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4" y="0"/>
                  <a:pt x="5" y="0"/>
                </a:cubicBezTo>
                <a:cubicBezTo>
                  <a:pt x="5" y="0"/>
                  <a:pt x="5" y="0"/>
                  <a:pt x="6" y="0"/>
                </a:cubicBezTo>
                <a:cubicBezTo>
                  <a:pt x="6" y="1"/>
                  <a:pt x="6" y="1"/>
                  <a:pt x="7" y="1"/>
                </a:cubicBezTo>
                <a:cubicBezTo>
                  <a:pt x="7" y="1"/>
                  <a:pt x="7" y="1"/>
                  <a:pt x="8" y="1"/>
                </a:cubicBezTo>
                <a:cubicBezTo>
                  <a:pt x="8" y="2"/>
                  <a:pt x="9" y="2"/>
                  <a:pt x="9" y="2"/>
                </a:cubicBezTo>
                <a:cubicBezTo>
                  <a:pt x="9" y="2"/>
                  <a:pt x="10" y="3"/>
                  <a:pt x="10" y="3"/>
                </a:cubicBezTo>
                <a:cubicBezTo>
                  <a:pt x="10" y="3"/>
                  <a:pt x="11" y="4"/>
                  <a:pt x="11" y="4"/>
                </a:cubicBezTo>
                <a:cubicBezTo>
                  <a:pt x="11" y="4"/>
                  <a:pt x="12" y="5"/>
                  <a:pt x="12" y="5"/>
                </a:cubicBezTo>
                <a:cubicBezTo>
                  <a:pt x="30" y="35"/>
                  <a:pt x="30" y="35"/>
                  <a:pt x="30" y="35"/>
                </a:cubicBezTo>
                <a:cubicBezTo>
                  <a:pt x="31" y="38"/>
                  <a:pt x="33" y="43"/>
                  <a:pt x="33" y="4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59"/>
          <p:cNvSpPr/>
          <p:nvPr/>
        </p:nvSpPr>
        <p:spPr>
          <a:xfrm>
            <a:off x="8903520" y="4027320"/>
            <a:ext cx="1035000" cy="531360"/>
          </a:xfrm>
          <a:custGeom>
            <a:avLst/>
            <a:gdLst/>
            <a:ahLst/>
            <a:rect l="l" t="t" r="r" b="b"/>
            <a:pathLst>
              <a:path w="369" h="189">
                <a:moveTo>
                  <a:pt x="0" y="0"/>
                </a:moveTo>
                <a:cubicBezTo>
                  <a:pt x="0" y="15"/>
                  <a:pt x="0" y="15"/>
                  <a:pt x="0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89"/>
                  <a:pt x="16" y="189"/>
                  <a:pt x="16" y="189"/>
                </a:cubicBezTo>
                <a:cubicBezTo>
                  <a:pt x="102" y="189"/>
                  <a:pt x="102" y="189"/>
                  <a:pt x="102" y="189"/>
                </a:cubicBezTo>
                <a:cubicBezTo>
                  <a:pt x="102" y="186"/>
                  <a:pt x="102" y="186"/>
                  <a:pt x="102" y="186"/>
                </a:cubicBezTo>
                <a:cubicBezTo>
                  <a:pt x="102" y="181"/>
                  <a:pt x="104" y="177"/>
                  <a:pt x="108" y="175"/>
                </a:cubicBezTo>
                <a:cubicBezTo>
                  <a:pt x="34" y="175"/>
                  <a:pt x="34" y="175"/>
                  <a:pt x="34" y="175"/>
                </a:cubicBezTo>
                <a:cubicBezTo>
                  <a:pt x="34" y="66"/>
                  <a:pt x="34" y="66"/>
                  <a:pt x="34" y="66"/>
                </a:cubicBezTo>
                <a:cubicBezTo>
                  <a:pt x="122" y="66"/>
                  <a:pt x="122" y="66"/>
                  <a:pt x="122" y="66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24" y="92"/>
                  <a:pt x="126" y="91"/>
                  <a:pt x="127" y="91"/>
                </a:cubicBezTo>
                <a:cubicBezTo>
                  <a:pt x="140" y="91"/>
                  <a:pt x="140" y="91"/>
                  <a:pt x="140" y="91"/>
                </a:cubicBezTo>
                <a:cubicBezTo>
                  <a:pt x="140" y="66"/>
                  <a:pt x="140" y="66"/>
                  <a:pt x="140" y="66"/>
                </a:cubicBezTo>
                <a:cubicBezTo>
                  <a:pt x="229" y="66"/>
                  <a:pt x="229" y="66"/>
                  <a:pt x="229" y="66"/>
                </a:cubicBezTo>
                <a:cubicBezTo>
                  <a:pt x="229" y="91"/>
                  <a:pt x="229" y="91"/>
                  <a:pt x="229" y="91"/>
                </a:cubicBezTo>
                <a:cubicBezTo>
                  <a:pt x="247" y="91"/>
                  <a:pt x="247" y="91"/>
                  <a:pt x="247" y="91"/>
                </a:cubicBezTo>
                <a:cubicBezTo>
                  <a:pt x="247" y="66"/>
                  <a:pt x="247" y="66"/>
                  <a:pt x="247" y="66"/>
                </a:cubicBezTo>
                <a:cubicBezTo>
                  <a:pt x="335" y="66"/>
                  <a:pt x="335" y="66"/>
                  <a:pt x="335" y="66"/>
                </a:cubicBezTo>
                <a:cubicBezTo>
                  <a:pt x="335" y="116"/>
                  <a:pt x="335" y="116"/>
                  <a:pt x="335" y="116"/>
                </a:cubicBezTo>
                <a:cubicBezTo>
                  <a:pt x="353" y="116"/>
                  <a:pt x="353" y="116"/>
                  <a:pt x="353" y="116"/>
                </a:cubicBezTo>
                <a:cubicBezTo>
                  <a:pt x="353" y="15"/>
                  <a:pt x="353" y="15"/>
                  <a:pt x="353" y="15"/>
                </a:cubicBezTo>
                <a:cubicBezTo>
                  <a:pt x="369" y="15"/>
                  <a:pt x="369" y="15"/>
                  <a:pt x="369" y="15"/>
                </a:cubicBezTo>
                <a:cubicBezTo>
                  <a:pt x="369" y="0"/>
                  <a:pt x="369" y="0"/>
                  <a:pt x="3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60"/>
          <p:cNvSpPr/>
          <p:nvPr/>
        </p:nvSpPr>
        <p:spPr>
          <a:xfrm>
            <a:off x="9212400" y="4305600"/>
            <a:ext cx="561600" cy="253080"/>
          </a:xfrm>
          <a:custGeom>
            <a:avLst/>
            <a:gdLst/>
            <a:ahLst/>
            <a:rect l="l" t="t" r="r" b="b"/>
            <a:pathLst>
              <a:path w="200" h="90">
                <a:moveTo>
                  <a:pt x="194" y="0"/>
                </a:move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3" y="2"/>
                  <a:pt x="12" y="3"/>
                </a:cubicBezTo>
                <a:cubicBezTo>
                  <a:pt x="12" y="4"/>
                  <a:pt x="11" y="5"/>
                  <a:pt x="11" y="6"/>
                </a:cubicBezTo>
                <a:cubicBezTo>
                  <a:pt x="11" y="81"/>
                  <a:pt x="11" y="81"/>
                  <a:pt x="11" y="81"/>
                </a:cubicBezTo>
                <a:cubicBezTo>
                  <a:pt x="6" y="81"/>
                  <a:pt x="6" y="81"/>
                  <a:pt x="6" y="81"/>
                </a:cubicBezTo>
                <a:cubicBezTo>
                  <a:pt x="2" y="81"/>
                  <a:pt x="0" y="84"/>
                  <a:pt x="0" y="87"/>
                </a:cubicBezTo>
                <a:cubicBezTo>
                  <a:pt x="0" y="90"/>
                  <a:pt x="0" y="90"/>
                  <a:pt x="0" y="90"/>
                </a:cubicBezTo>
                <a:cubicBezTo>
                  <a:pt x="40" y="90"/>
                  <a:pt x="40" y="90"/>
                  <a:pt x="40" y="90"/>
                </a:cubicBezTo>
                <a:cubicBezTo>
                  <a:pt x="45" y="83"/>
                  <a:pt x="54" y="77"/>
                  <a:pt x="64" y="77"/>
                </a:cubicBezTo>
                <a:cubicBezTo>
                  <a:pt x="73" y="77"/>
                  <a:pt x="82" y="82"/>
                  <a:pt x="87" y="90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87" y="90"/>
                  <a:pt x="87" y="90"/>
                </a:cubicBezTo>
                <a:cubicBezTo>
                  <a:pt x="200" y="90"/>
                  <a:pt x="200" y="90"/>
                  <a:pt x="200" y="90"/>
                </a:cubicBezTo>
                <a:cubicBezTo>
                  <a:pt x="200" y="6"/>
                  <a:pt x="200" y="6"/>
                  <a:pt x="200" y="6"/>
                </a:cubicBezTo>
                <a:cubicBezTo>
                  <a:pt x="200" y="3"/>
                  <a:pt x="197" y="0"/>
                  <a:pt x="194" y="0"/>
                </a:cubicBezTo>
                <a:close/>
                <a:moveTo>
                  <a:pt x="144" y="76"/>
                </a:moveTo>
                <a:cubicBezTo>
                  <a:pt x="129" y="84"/>
                  <a:pt x="129" y="84"/>
                  <a:pt x="129" y="84"/>
                </a:cubicBezTo>
                <a:cubicBezTo>
                  <a:pt x="129" y="74"/>
                  <a:pt x="129" y="74"/>
                  <a:pt x="129" y="74"/>
                </a:cubicBezTo>
                <a:cubicBezTo>
                  <a:pt x="103" y="74"/>
                  <a:pt x="103" y="74"/>
                  <a:pt x="103" y="74"/>
                </a:cubicBezTo>
                <a:cubicBezTo>
                  <a:pt x="103" y="54"/>
                  <a:pt x="103" y="54"/>
                  <a:pt x="103" y="54"/>
                </a:cubicBezTo>
                <a:cubicBezTo>
                  <a:pt x="129" y="54"/>
                  <a:pt x="129" y="54"/>
                  <a:pt x="129" y="54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37" y="49"/>
                  <a:pt x="137" y="49"/>
                  <a:pt x="137" y="49"/>
                </a:cubicBezTo>
                <a:cubicBezTo>
                  <a:pt x="150" y="56"/>
                  <a:pt x="150" y="56"/>
                  <a:pt x="150" y="56"/>
                </a:cubicBezTo>
                <a:cubicBezTo>
                  <a:pt x="164" y="64"/>
                  <a:pt x="164" y="64"/>
                  <a:pt x="164" y="64"/>
                </a:cubicBezTo>
                <a:lnTo>
                  <a:pt x="144" y="7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61"/>
          <p:cNvSpPr/>
          <p:nvPr/>
        </p:nvSpPr>
        <p:spPr>
          <a:xfrm>
            <a:off x="8947800" y="4336200"/>
            <a:ext cx="258480" cy="222480"/>
          </a:xfrm>
          <a:custGeom>
            <a:avLst/>
            <a:gdLst/>
            <a:ahLst/>
            <a:rect l="l" t="t" r="r" b="b"/>
            <a:pathLst>
              <a:path w="92" h="79">
                <a:moveTo>
                  <a:pt x="92" y="65"/>
                </a:moveTo>
                <a:cubicBezTo>
                  <a:pt x="88" y="67"/>
                  <a:pt x="86" y="71"/>
                  <a:pt x="86" y="76"/>
                </a:cubicBezTo>
                <a:cubicBezTo>
                  <a:pt x="86" y="79"/>
                  <a:pt x="86" y="79"/>
                  <a:pt x="86" y="7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0"/>
                  <a:pt x="0" y="0"/>
                  <a:pt x="0" y="0"/>
                </a:cubicBezTo>
                <a:cubicBezTo>
                  <a:pt x="6" y="5"/>
                  <a:pt x="12" y="9"/>
                  <a:pt x="18" y="13"/>
                </a:cubicBezTo>
                <a:cubicBezTo>
                  <a:pt x="18" y="65"/>
                  <a:pt x="18" y="65"/>
                  <a:pt x="18" y="65"/>
                </a:cubicBezTo>
                <a:lnTo>
                  <a:pt x="92" y="6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62"/>
          <p:cNvSpPr/>
          <p:nvPr/>
        </p:nvSpPr>
        <p:spPr>
          <a:xfrm>
            <a:off x="9455760" y="4305600"/>
            <a:ext cx="317880" cy="297360"/>
          </a:xfrm>
          <a:custGeom>
            <a:avLst/>
            <a:gdLst/>
            <a:ahLst/>
            <a:rect l="l" t="t" r="r" b="b"/>
            <a:pathLst>
              <a:path w="113" h="106">
                <a:moveTo>
                  <a:pt x="113" y="6"/>
                </a:moveTo>
                <a:cubicBezTo>
                  <a:pt x="113" y="100"/>
                  <a:pt x="113" y="100"/>
                  <a:pt x="113" y="100"/>
                </a:cubicBezTo>
                <a:cubicBezTo>
                  <a:pt x="113" y="103"/>
                  <a:pt x="110" y="106"/>
                  <a:pt x="107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105"/>
                  <a:pt x="5" y="105"/>
                  <a:pt x="5" y="104"/>
                </a:cubicBezTo>
                <a:cubicBezTo>
                  <a:pt x="5" y="104"/>
                  <a:pt x="5" y="104"/>
                  <a:pt x="5" y="103"/>
                </a:cubicBezTo>
                <a:cubicBezTo>
                  <a:pt x="5" y="102"/>
                  <a:pt x="5" y="101"/>
                  <a:pt x="4" y="100"/>
                </a:cubicBezTo>
                <a:cubicBezTo>
                  <a:pt x="4" y="99"/>
                  <a:pt x="4" y="99"/>
                  <a:pt x="4" y="99"/>
                </a:cubicBezTo>
                <a:cubicBezTo>
                  <a:pt x="4" y="97"/>
                  <a:pt x="3" y="96"/>
                  <a:pt x="3" y="95"/>
                </a:cubicBezTo>
                <a:cubicBezTo>
                  <a:pt x="2" y="94"/>
                  <a:pt x="2" y="93"/>
                  <a:pt x="1" y="92"/>
                </a:cubicBezTo>
                <a:cubicBezTo>
                  <a:pt x="1" y="91"/>
                  <a:pt x="1" y="91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91" y="90"/>
                  <a:pt x="91" y="90"/>
                  <a:pt x="91" y="90"/>
                </a:cubicBezTo>
                <a:cubicBezTo>
                  <a:pt x="94" y="90"/>
                  <a:pt x="97" y="87"/>
                  <a:pt x="97" y="84"/>
                </a:cubicBezTo>
                <a:cubicBezTo>
                  <a:pt x="97" y="0"/>
                  <a:pt x="97" y="0"/>
                  <a:pt x="9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10" y="0"/>
                  <a:pt x="113" y="3"/>
                  <a:pt x="113" y="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63"/>
          <p:cNvSpPr/>
          <p:nvPr/>
        </p:nvSpPr>
        <p:spPr>
          <a:xfrm>
            <a:off x="9796320" y="4376160"/>
            <a:ext cx="209880" cy="226800"/>
          </a:xfrm>
          <a:custGeom>
            <a:avLst/>
            <a:gdLst/>
            <a:ahLst/>
            <a:rect l="l" t="t" r="r" b="b"/>
            <a:pathLst>
              <a:path w="75" h="81">
                <a:moveTo>
                  <a:pt x="72" y="35"/>
                </a:moveTo>
                <a:cubicBezTo>
                  <a:pt x="54" y="5"/>
                  <a:pt x="54" y="5"/>
                  <a:pt x="54" y="5"/>
                </a:cubicBezTo>
                <a:cubicBezTo>
                  <a:pt x="54" y="5"/>
                  <a:pt x="53" y="4"/>
                  <a:pt x="53" y="4"/>
                </a:cubicBezTo>
                <a:cubicBezTo>
                  <a:pt x="53" y="4"/>
                  <a:pt x="52" y="3"/>
                  <a:pt x="52" y="3"/>
                </a:cubicBezTo>
                <a:cubicBezTo>
                  <a:pt x="52" y="3"/>
                  <a:pt x="51" y="2"/>
                  <a:pt x="51" y="2"/>
                </a:cubicBezTo>
                <a:cubicBezTo>
                  <a:pt x="51" y="2"/>
                  <a:pt x="50" y="2"/>
                  <a:pt x="50" y="1"/>
                </a:cubicBezTo>
                <a:cubicBezTo>
                  <a:pt x="49" y="1"/>
                  <a:pt x="49" y="1"/>
                  <a:pt x="49" y="1"/>
                </a:cubicBezTo>
                <a:cubicBezTo>
                  <a:pt x="48" y="1"/>
                  <a:pt x="48" y="1"/>
                  <a:pt x="48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6" y="0"/>
                  <a:pt x="45" y="0"/>
                  <a:pt x="45" y="0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8"/>
                  <a:pt x="2" y="81"/>
                  <a:pt x="6" y="81"/>
                </a:cubicBezTo>
                <a:cubicBezTo>
                  <a:pt x="9" y="81"/>
                  <a:pt x="9" y="81"/>
                  <a:pt x="9" y="81"/>
                </a:cubicBezTo>
                <a:cubicBezTo>
                  <a:pt x="9" y="80"/>
                  <a:pt x="9" y="79"/>
                  <a:pt x="9" y="77"/>
                </a:cubicBezTo>
                <a:cubicBezTo>
                  <a:pt x="9" y="77"/>
                  <a:pt x="9" y="77"/>
                  <a:pt x="9" y="77"/>
                </a:cubicBezTo>
                <a:cubicBezTo>
                  <a:pt x="9" y="77"/>
                  <a:pt x="9" y="76"/>
                  <a:pt x="9" y="76"/>
                </a:cubicBezTo>
                <a:cubicBezTo>
                  <a:pt x="9" y="76"/>
                  <a:pt x="9" y="75"/>
                  <a:pt x="9" y="75"/>
                </a:cubicBezTo>
                <a:cubicBezTo>
                  <a:pt x="10" y="74"/>
                  <a:pt x="10" y="74"/>
                  <a:pt x="10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11" y="71"/>
                  <a:pt x="11" y="71"/>
                  <a:pt x="11" y="70"/>
                </a:cubicBezTo>
                <a:cubicBezTo>
                  <a:pt x="11" y="70"/>
                  <a:pt x="11" y="70"/>
                  <a:pt x="11" y="69"/>
                </a:cubicBezTo>
                <a:cubicBezTo>
                  <a:pt x="12" y="69"/>
                  <a:pt x="12" y="68"/>
                  <a:pt x="12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3" y="66"/>
                  <a:pt x="13" y="66"/>
                  <a:pt x="14" y="65"/>
                </a:cubicBezTo>
                <a:cubicBezTo>
                  <a:pt x="14" y="65"/>
                  <a:pt x="14" y="64"/>
                  <a:pt x="15" y="64"/>
                </a:cubicBezTo>
                <a:cubicBezTo>
                  <a:pt x="16" y="62"/>
                  <a:pt x="17" y="61"/>
                  <a:pt x="18" y="60"/>
                </a:cubicBezTo>
                <a:cubicBezTo>
                  <a:pt x="18" y="60"/>
                  <a:pt x="18" y="60"/>
                  <a:pt x="19" y="59"/>
                </a:cubicBezTo>
                <a:cubicBezTo>
                  <a:pt x="19" y="59"/>
                  <a:pt x="20" y="58"/>
                  <a:pt x="21" y="58"/>
                </a:cubicBezTo>
                <a:cubicBezTo>
                  <a:pt x="21" y="57"/>
                  <a:pt x="22" y="57"/>
                  <a:pt x="22" y="57"/>
                </a:cubicBezTo>
                <a:cubicBezTo>
                  <a:pt x="23" y="56"/>
                  <a:pt x="25" y="55"/>
                  <a:pt x="26" y="55"/>
                </a:cubicBezTo>
                <a:cubicBezTo>
                  <a:pt x="27" y="54"/>
                  <a:pt x="29" y="54"/>
                  <a:pt x="30" y="53"/>
                </a:cubicBezTo>
                <a:cubicBezTo>
                  <a:pt x="32" y="53"/>
                  <a:pt x="33" y="53"/>
                  <a:pt x="35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6" y="53"/>
                  <a:pt x="37" y="52"/>
                  <a:pt x="37" y="52"/>
                </a:cubicBezTo>
                <a:cubicBezTo>
                  <a:pt x="53" y="52"/>
                  <a:pt x="66" y="65"/>
                  <a:pt x="66" y="81"/>
                </a:cubicBezTo>
                <a:cubicBezTo>
                  <a:pt x="69" y="81"/>
                  <a:pt x="69" y="81"/>
                  <a:pt x="69" y="81"/>
                </a:cubicBezTo>
                <a:cubicBezTo>
                  <a:pt x="72" y="81"/>
                  <a:pt x="75" y="78"/>
                  <a:pt x="75" y="75"/>
                </a:cubicBezTo>
                <a:cubicBezTo>
                  <a:pt x="75" y="46"/>
                  <a:pt x="75" y="46"/>
                  <a:pt x="75" y="46"/>
                </a:cubicBezTo>
                <a:cubicBezTo>
                  <a:pt x="75" y="43"/>
                  <a:pt x="73" y="38"/>
                  <a:pt x="72" y="35"/>
                </a:cubicBezTo>
                <a:close/>
                <a:moveTo>
                  <a:pt x="49" y="32"/>
                </a:moveTo>
                <a:cubicBezTo>
                  <a:pt x="12" y="32"/>
                  <a:pt x="12" y="32"/>
                  <a:pt x="12" y="32"/>
                </a:cubicBezTo>
                <a:cubicBezTo>
                  <a:pt x="10" y="32"/>
                  <a:pt x="8" y="30"/>
                  <a:pt x="8" y="28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0"/>
                  <a:pt x="10" y="8"/>
                  <a:pt x="12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7" y="8"/>
                  <a:pt x="40" y="10"/>
                  <a:pt x="41" y="1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31"/>
                  <a:pt x="51" y="32"/>
                  <a:pt x="49" y="3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64"/>
          <p:cNvSpPr/>
          <p:nvPr/>
        </p:nvSpPr>
        <p:spPr>
          <a:xfrm>
            <a:off x="9327240" y="4538160"/>
            <a:ext cx="125640" cy="129600"/>
          </a:xfrm>
          <a:custGeom>
            <a:avLst/>
            <a:gdLst/>
            <a:ahLst/>
            <a:rect l="l" t="t" r="r" b="b"/>
            <a:pathLst>
              <a:path w="45" h="46">
                <a:moveTo>
                  <a:pt x="39" y="7"/>
                </a:moveTo>
                <a:cubicBezTo>
                  <a:pt x="35" y="3"/>
                  <a:pt x="29" y="0"/>
                  <a:pt x="23" y="0"/>
                </a:cubicBezTo>
                <a:cubicBezTo>
                  <a:pt x="16" y="0"/>
                  <a:pt x="11" y="3"/>
                  <a:pt x="7" y="7"/>
                </a:cubicBezTo>
                <a:cubicBezTo>
                  <a:pt x="3" y="11"/>
                  <a:pt x="0" y="17"/>
                  <a:pt x="0" y="23"/>
                </a:cubicBezTo>
                <a:cubicBezTo>
                  <a:pt x="0" y="26"/>
                  <a:pt x="1" y="29"/>
                  <a:pt x="2" y="31"/>
                </a:cubicBezTo>
                <a:cubicBezTo>
                  <a:pt x="5" y="39"/>
                  <a:pt x="13" y="46"/>
                  <a:pt x="23" y="46"/>
                </a:cubicBezTo>
                <a:cubicBezTo>
                  <a:pt x="32" y="46"/>
                  <a:pt x="40" y="39"/>
                  <a:pt x="44" y="31"/>
                </a:cubicBezTo>
                <a:cubicBezTo>
                  <a:pt x="45" y="29"/>
                  <a:pt x="45" y="26"/>
                  <a:pt x="45" y="23"/>
                </a:cubicBezTo>
                <a:cubicBezTo>
                  <a:pt x="45" y="17"/>
                  <a:pt x="43" y="11"/>
                  <a:pt x="39" y="7"/>
                </a:cubicBezTo>
                <a:close/>
                <a:moveTo>
                  <a:pt x="23" y="34"/>
                </a:moveTo>
                <a:cubicBezTo>
                  <a:pt x="17" y="34"/>
                  <a:pt x="12" y="29"/>
                  <a:pt x="12" y="23"/>
                </a:cubicBezTo>
                <a:cubicBezTo>
                  <a:pt x="12" y="17"/>
                  <a:pt x="17" y="13"/>
                  <a:pt x="23" y="13"/>
                </a:cubicBezTo>
                <a:cubicBezTo>
                  <a:pt x="28" y="13"/>
                  <a:pt x="33" y="17"/>
                  <a:pt x="33" y="23"/>
                </a:cubicBezTo>
                <a:cubicBezTo>
                  <a:pt x="33" y="29"/>
                  <a:pt x="28" y="34"/>
                  <a:pt x="23" y="3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65"/>
          <p:cNvSpPr/>
          <p:nvPr/>
        </p:nvSpPr>
        <p:spPr>
          <a:xfrm>
            <a:off x="9838080" y="4538160"/>
            <a:ext cx="127080" cy="129600"/>
          </a:xfrm>
          <a:custGeom>
            <a:avLst/>
            <a:gdLst/>
            <a:ahLst/>
            <a:rect l="l" t="t" r="r" b="b"/>
            <a:pathLst>
              <a:path w="45" h="46">
                <a:moveTo>
                  <a:pt x="22" y="0"/>
                </a:moveTo>
                <a:cubicBezTo>
                  <a:pt x="22" y="0"/>
                  <a:pt x="21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15" y="1"/>
                  <a:pt x="10" y="4"/>
                  <a:pt x="6" y="7"/>
                </a:cubicBezTo>
                <a:cubicBezTo>
                  <a:pt x="2" y="11"/>
                  <a:pt x="0" y="17"/>
                  <a:pt x="0" y="23"/>
                </a:cubicBezTo>
                <a:cubicBezTo>
                  <a:pt x="0" y="26"/>
                  <a:pt x="0" y="29"/>
                  <a:pt x="1" y="31"/>
                </a:cubicBezTo>
                <a:cubicBezTo>
                  <a:pt x="4" y="39"/>
                  <a:pt x="13" y="46"/>
                  <a:pt x="22" y="46"/>
                </a:cubicBezTo>
                <a:cubicBezTo>
                  <a:pt x="32" y="46"/>
                  <a:pt x="40" y="39"/>
                  <a:pt x="43" y="31"/>
                </a:cubicBezTo>
                <a:cubicBezTo>
                  <a:pt x="44" y="29"/>
                  <a:pt x="45" y="26"/>
                  <a:pt x="45" y="23"/>
                </a:cubicBezTo>
                <a:cubicBezTo>
                  <a:pt x="45" y="11"/>
                  <a:pt x="35" y="0"/>
                  <a:pt x="22" y="0"/>
                </a:cubicBezTo>
                <a:close/>
                <a:moveTo>
                  <a:pt x="22" y="34"/>
                </a:moveTo>
                <a:cubicBezTo>
                  <a:pt x="16" y="34"/>
                  <a:pt x="12" y="29"/>
                  <a:pt x="12" y="23"/>
                </a:cubicBezTo>
                <a:cubicBezTo>
                  <a:pt x="12" y="17"/>
                  <a:pt x="16" y="13"/>
                  <a:pt x="22" y="13"/>
                </a:cubicBezTo>
                <a:cubicBezTo>
                  <a:pt x="28" y="13"/>
                  <a:pt x="33" y="17"/>
                  <a:pt x="33" y="23"/>
                </a:cubicBezTo>
                <a:cubicBezTo>
                  <a:pt x="33" y="29"/>
                  <a:pt x="28" y="34"/>
                  <a:pt x="22" y="3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66"/>
          <p:cNvSpPr/>
          <p:nvPr/>
        </p:nvSpPr>
        <p:spPr>
          <a:xfrm>
            <a:off x="9914040" y="4376160"/>
            <a:ext cx="92520" cy="226800"/>
          </a:xfrm>
          <a:custGeom>
            <a:avLst/>
            <a:gdLst/>
            <a:ahLst/>
            <a:rect l="l" t="t" r="r" b="b"/>
            <a:pathLst>
              <a:path w="33" h="81">
                <a:moveTo>
                  <a:pt x="33" y="46"/>
                </a:moveTo>
                <a:cubicBezTo>
                  <a:pt x="33" y="75"/>
                  <a:pt x="33" y="75"/>
                  <a:pt x="33" y="75"/>
                </a:cubicBezTo>
                <a:cubicBezTo>
                  <a:pt x="33" y="78"/>
                  <a:pt x="30" y="81"/>
                  <a:pt x="27" y="81"/>
                </a:cubicBezTo>
                <a:cubicBezTo>
                  <a:pt x="24" y="81"/>
                  <a:pt x="24" y="81"/>
                  <a:pt x="24" y="81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79"/>
                  <a:pt x="25" y="78"/>
                  <a:pt x="25" y="77"/>
                </a:cubicBezTo>
                <a:cubicBezTo>
                  <a:pt x="25" y="47"/>
                  <a:pt x="25" y="47"/>
                  <a:pt x="25" y="47"/>
                </a:cubicBezTo>
                <a:cubicBezTo>
                  <a:pt x="25" y="43"/>
                  <a:pt x="23" y="38"/>
                  <a:pt x="21" y="35"/>
                </a:cubicBezTo>
                <a:cubicBezTo>
                  <a:pt x="3" y="3"/>
                  <a:pt x="3" y="3"/>
                  <a:pt x="3" y="3"/>
                </a:cubicBezTo>
                <a:cubicBezTo>
                  <a:pt x="2" y="2"/>
                  <a:pt x="1" y="1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4" y="0"/>
                  <a:pt x="5" y="0"/>
                </a:cubicBezTo>
                <a:cubicBezTo>
                  <a:pt x="5" y="0"/>
                  <a:pt x="5" y="0"/>
                  <a:pt x="6" y="0"/>
                </a:cubicBezTo>
                <a:cubicBezTo>
                  <a:pt x="6" y="1"/>
                  <a:pt x="6" y="1"/>
                  <a:pt x="7" y="1"/>
                </a:cubicBezTo>
                <a:cubicBezTo>
                  <a:pt x="7" y="1"/>
                  <a:pt x="7" y="1"/>
                  <a:pt x="8" y="1"/>
                </a:cubicBezTo>
                <a:cubicBezTo>
                  <a:pt x="8" y="2"/>
                  <a:pt x="9" y="2"/>
                  <a:pt x="9" y="2"/>
                </a:cubicBezTo>
                <a:cubicBezTo>
                  <a:pt x="9" y="2"/>
                  <a:pt x="10" y="3"/>
                  <a:pt x="10" y="3"/>
                </a:cubicBezTo>
                <a:cubicBezTo>
                  <a:pt x="10" y="3"/>
                  <a:pt x="11" y="4"/>
                  <a:pt x="11" y="4"/>
                </a:cubicBezTo>
                <a:cubicBezTo>
                  <a:pt x="11" y="4"/>
                  <a:pt x="12" y="5"/>
                  <a:pt x="12" y="5"/>
                </a:cubicBezTo>
                <a:cubicBezTo>
                  <a:pt x="30" y="35"/>
                  <a:pt x="30" y="35"/>
                  <a:pt x="30" y="35"/>
                </a:cubicBezTo>
                <a:cubicBezTo>
                  <a:pt x="31" y="38"/>
                  <a:pt x="33" y="43"/>
                  <a:pt x="33" y="4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67"/>
          <p:cNvSpPr/>
          <p:nvPr/>
        </p:nvSpPr>
        <p:spPr>
          <a:xfrm>
            <a:off x="4493520" y="5035680"/>
            <a:ext cx="2717280" cy="843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71360" indent="-171000">
              <a:lnSpc>
                <a:spcPct val="100000"/>
              </a:lnSpc>
              <a:buClr>
                <a:srgbClr val="073399"/>
              </a:buClr>
              <a:buFont typeface="Arial"/>
              <a:buChar char="•"/>
            </a:pPr>
            <a:r>
              <a:rPr lang="en-US" sz="11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Two strategically placed facilities in each section of the country</a:t>
            </a:r>
            <a:endParaRPr/>
          </a:p>
          <a:p>
            <a:pPr marL="171360" indent="-171000">
              <a:lnSpc>
                <a:spcPct val="100000"/>
              </a:lnSpc>
              <a:buClr>
                <a:srgbClr val="073399"/>
              </a:buClr>
              <a:buFont typeface="Arial"/>
              <a:buChar char="•"/>
            </a:pPr>
            <a:r>
              <a:rPr lang="en-US" sz="11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Backup inventory for FDCs</a:t>
            </a:r>
            <a:endParaRPr/>
          </a:p>
          <a:p>
            <a:pPr marL="171360" indent="-171000">
              <a:lnSpc>
                <a:spcPct val="100000"/>
              </a:lnSpc>
              <a:buClr>
                <a:srgbClr val="073399"/>
              </a:buClr>
              <a:buFont typeface="Arial"/>
              <a:buChar char="•"/>
            </a:pPr>
            <a:r>
              <a:rPr lang="en-US" sz="11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Aligned with manufacturers</a:t>
            </a:r>
            <a:endParaRPr/>
          </a:p>
        </p:txBody>
      </p:sp>
      <p:sp>
        <p:nvSpPr>
          <p:cNvPr id="308" name="TextShape 68"/>
          <p:cNvSpPr txBox="1"/>
          <p:nvPr/>
        </p:nvSpPr>
        <p:spPr>
          <a:xfrm>
            <a:off x="304920" y="270000"/>
            <a:ext cx="8425800" cy="93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85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McKesson Distribution Network </a:t>
            </a:r>
            <a:r>
              <a:rPr b="1" i="1" lang="en-US" sz="16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i="1" lang="en-US" sz="16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First two-tier, fully integrated supply chain provides optimal inventory</a:t>
            </a:r>
            <a:r>
              <a:rPr b="1" i="1" lang="en-US" sz="36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endParaRPr/>
          </a:p>
        </p:txBody>
      </p:sp>
      <p:sp>
        <p:nvSpPr>
          <p:cNvPr id="309" name="CustomShape 69"/>
          <p:cNvSpPr/>
          <p:nvPr/>
        </p:nvSpPr>
        <p:spPr>
          <a:xfrm>
            <a:off x="6635160" y="2645280"/>
            <a:ext cx="971280" cy="341640"/>
          </a:xfrm>
          <a:prstGeom prst="bentConnector3">
            <a:avLst>
              <a:gd name="adj1" fmla="val 50000"/>
            </a:avLst>
          </a:prstGeom>
          <a:noFill/>
          <a:ln>
            <a:solidFill>
              <a:schemeClr val="bg2"/>
            </a:solidFill>
            <a:headEnd len="med" type="oval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0" name="CustomShape 70"/>
          <p:cNvSpPr/>
          <p:nvPr/>
        </p:nvSpPr>
        <p:spPr>
          <a:xfrm>
            <a:off x="6528240" y="2422800"/>
            <a:ext cx="2285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240">
            <a:solidFill>
              <a:schemeClr val="tx2"/>
            </a:solidFill>
            <a:custDash>
              <a:ds d="1500000" sp="1100000"/>
            </a:custDash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1" name="CustomShape 71"/>
          <p:cNvSpPr/>
          <p:nvPr/>
        </p:nvSpPr>
        <p:spPr>
          <a:xfrm>
            <a:off x="6528240" y="3980160"/>
            <a:ext cx="2233440" cy="325080"/>
          </a:xfrm>
          <a:prstGeom prst="bentConnector3">
            <a:avLst>
              <a:gd name="adj1" fmla="val 50000"/>
            </a:avLst>
          </a:prstGeom>
          <a:noFill/>
          <a:ln w="3240">
            <a:solidFill>
              <a:schemeClr val="tx2"/>
            </a:solidFill>
            <a:custDash>
              <a:ds d="1500000" sp="1100000"/>
            </a:custDash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2" name="CustomShape 72"/>
          <p:cNvSpPr/>
          <p:nvPr/>
        </p:nvSpPr>
        <p:spPr>
          <a:xfrm>
            <a:off x="6635160" y="4213800"/>
            <a:ext cx="999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bg2"/>
            </a:solidFill>
            <a:headEnd len="med" type="oval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3" name="CustomShape 73"/>
          <p:cNvSpPr/>
          <p:nvPr/>
        </p:nvSpPr>
        <p:spPr>
          <a:xfrm>
            <a:off x="8395560" y="1345320"/>
            <a:ext cx="2167920" cy="6422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transition>
    <p:fade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315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316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6347D17D-66C9-44B2-A3EC-E1D7CE117A2E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sp>
        <p:nvSpPr>
          <p:cNvPr id="317" name="TextShape 4"/>
          <p:cNvSpPr txBox="1"/>
          <p:nvPr/>
        </p:nvSpPr>
        <p:spPr>
          <a:xfrm>
            <a:off x="357120" y="1136160"/>
            <a:ext cx="11483640" cy="462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228600" indent="-228240">
              <a:lnSpc>
                <a:spcPct val="100000"/>
              </a:lnSpc>
              <a:buFont typeface="Arial"/>
              <a:buChar char="•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Opened January 15, 2018</a:t>
            </a:r>
            <a:endParaRPr/>
          </a:p>
          <a:p>
            <a:pPr lvl="1" marL="685800" indent="-228240">
              <a:lnSpc>
                <a:spcPct val="100000"/>
              </a:lnSpc>
              <a:buFont typeface="Arial"/>
              <a:buChar char="–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Final accounts transferred by August 30, 2018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228600" indent="-228240">
              <a:lnSpc>
                <a:spcPct val="100000"/>
              </a:lnSpc>
              <a:buFont typeface="Arial"/>
              <a:buChar char="•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Most Efficient New DC Opening 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228600" indent="-228240">
              <a:lnSpc>
                <a:spcPct val="100000"/>
              </a:lnSpc>
              <a:buFont typeface="Arial"/>
              <a:buChar char="•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Highest Pharma Engagement Score for 2018 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228600" indent="-228240">
              <a:lnSpc>
                <a:spcPct val="100000"/>
              </a:lnSpc>
              <a:buFont typeface="Arial"/>
              <a:buChar char="•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Highest Engagement Score for East Region 2019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228600" indent="-228240">
              <a:lnSpc>
                <a:spcPct val="100000"/>
              </a:lnSpc>
              <a:buFont typeface="Arial"/>
              <a:buChar char="•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Collaborative Engaged Culture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228600" indent="-228240">
              <a:lnSpc>
                <a:spcPct val="100000"/>
              </a:lnSpc>
              <a:buFont typeface="Arial"/>
              <a:buChar char="•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96% of employees new to McKesson</a:t>
            </a:r>
            <a:endParaRPr/>
          </a:p>
        </p:txBody>
      </p:sp>
      <p:sp>
        <p:nvSpPr>
          <p:cNvPr id="318" name="TextShape 5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NY Metro Distribution Center Facts</a:t>
            </a:r>
            <a:endParaRPr/>
          </a:p>
        </p:txBody>
      </p:sp>
      <p:pic>
        <p:nvPicPr>
          <p:cNvPr id="319" name="Picture 7" descr=""/>
          <p:cNvPicPr/>
          <p:nvPr/>
        </p:nvPicPr>
        <p:blipFill>
          <a:blip r:embed="rId1"/>
          <a:stretch/>
        </p:blipFill>
        <p:spPr>
          <a:xfrm>
            <a:off x="8220600" y="1136160"/>
            <a:ext cx="1819440" cy="2425320"/>
          </a:xfrm>
          <a:prstGeom prst="rect">
            <a:avLst/>
          </a:prstGeom>
          <a:ln>
            <a:noFill/>
          </a:ln>
        </p:spPr>
      </p:pic>
      <p:sp>
        <p:nvSpPr>
          <p:cNvPr id="320" name="CustomShape 6"/>
          <p:cNvSpPr/>
          <p:nvPr/>
        </p:nvSpPr>
        <p:spPr>
          <a:xfrm>
            <a:off x="8629200" y="3651480"/>
            <a:ext cx="1130400" cy="27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First Order</a:t>
            </a:r>
            <a:endParaRPr/>
          </a:p>
        </p:txBody>
      </p:sp>
    </p:spTree>
  </p:cSld>
  <p:transition>
    <p:fade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322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323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22983CD8-E684-4CD8-8614-84441F714862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sp>
        <p:nvSpPr>
          <p:cNvPr id="324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DC Culture - Then</a:t>
            </a:r>
            <a:endParaRPr/>
          </a:p>
        </p:txBody>
      </p:sp>
      <p:pic>
        <p:nvPicPr>
          <p:cNvPr id="325" name="Picture 9" descr=""/>
          <p:cNvPicPr/>
          <p:nvPr/>
        </p:nvPicPr>
        <p:blipFill>
          <a:blip r:embed="rId1"/>
          <a:stretch/>
        </p:blipFill>
        <p:spPr>
          <a:xfrm>
            <a:off x="609480" y="1185480"/>
            <a:ext cx="2742840" cy="1546200"/>
          </a:xfrm>
          <a:prstGeom prst="rect">
            <a:avLst/>
          </a:prstGeom>
          <a:ln>
            <a:noFill/>
          </a:ln>
        </p:spPr>
      </p:pic>
      <p:pic>
        <p:nvPicPr>
          <p:cNvPr id="326" name="Picture 11" descr=""/>
          <p:cNvPicPr/>
          <p:nvPr/>
        </p:nvPicPr>
        <p:blipFill>
          <a:blip r:embed="rId2"/>
          <a:stretch/>
        </p:blipFill>
        <p:spPr>
          <a:xfrm>
            <a:off x="3200400" y="2498760"/>
            <a:ext cx="1783440" cy="2415960"/>
          </a:xfrm>
          <a:prstGeom prst="rect">
            <a:avLst/>
          </a:prstGeom>
          <a:ln>
            <a:noFill/>
          </a:ln>
        </p:spPr>
      </p:pic>
      <p:pic>
        <p:nvPicPr>
          <p:cNvPr id="327" name="Picture 15" descr=""/>
          <p:cNvPicPr/>
          <p:nvPr/>
        </p:nvPicPr>
        <p:blipFill>
          <a:blip r:embed="rId3"/>
          <a:stretch/>
        </p:blipFill>
        <p:spPr>
          <a:xfrm>
            <a:off x="441720" y="2732040"/>
            <a:ext cx="2742840" cy="2081880"/>
          </a:xfrm>
          <a:prstGeom prst="rect">
            <a:avLst/>
          </a:prstGeom>
          <a:ln>
            <a:noFill/>
          </a:ln>
        </p:spPr>
      </p:pic>
      <p:pic>
        <p:nvPicPr>
          <p:cNvPr id="328" name="Picture 6" descr=""/>
          <p:cNvPicPr/>
          <p:nvPr/>
        </p:nvPicPr>
        <p:blipFill>
          <a:blip r:embed="rId4"/>
          <a:stretch/>
        </p:blipFill>
        <p:spPr>
          <a:xfrm>
            <a:off x="9036360" y="1185840"/>
            <a:ext cx="2742840" cy="2047320"/>
          </a:xfrm>
          <a:prstGeom prst="rect">
            <a:avLst/>
          </a:prstGeom>
          <a:ln>
            <a:noFill/>
          </a:ln>
        </p:spPr>
      </p:pic>
      <p:pic>
        <p:nvPicPr>
          <p:cNvPr id="329" name="Picture 17" descr=""/>
          <p:cNvPicPr/>
          <p:nvPr/>
        </p:nvPicPr>
        <p:blipFill>
          <a:blip r:embed="rId5"/>
          <a:stretch/>
        </p:blipFill>
        <p:spPr>
          <a:xfrm>
            <a:off x="5074200" y="2685960"/>
            <a:ext cx="1900080" cy="2167200"/>
          </a:xfrm>
          <a:prstGeom prst="rect">
            <a:avLst/>
          </a:prstGeom>
          <a:ln>
            <a:noFill/>
          </a:ln>
        </p:spPr>
      </p:pic>
      <p:pic>
        <p:nvPicPr>
          <p:cNvPr id="330" name="Picture 19" descr=""/>
          <p:cNvPicPr/>
          <p:nvPr/>
        </p:nvPicPr>
        <p:blipFill>
          <a:blip r:embed="rId6"/>
          <a:stretch/>
        </p:blipFill>
        <p:spPr>
          <a:xfrm>
            <a:off x="6203520" y="4951440"/>
            <a:ext cx="2420280" cy="1885680"/>
          </a:xfrm>
          <a:prstGeom prst="rect">
            <a:avLst/>
          </a:prstGeom>
          <a:ln>
            <a:noFill/>
          </a:ln>
        </p:spPr>
      </p:pic>
      <p:pic>
        <p:nvPicPr>
          <p:cNvPr id="331" name="Picture 21" descr=""/>
          <p:cNvPicPr/>
          <p:nvPr/>
        </p:nvPicPr>
        <p:blipFill>
          <a:blip r:embed="rId7"/>
          <a:stretch/>
        </p:blipFill>
        <p:spPr>
          <a:xfrm>
            <a:off x="3200400" y="4911480"/>
            <a:ext cx="2455920" cy="1830960"/>
          </a:xfrm>
          <a:prstGeom prst="rect">
            <a:avLst/>
          </a:prstGeom>
          <a:ln>
            <a:noFill/>
          </a:ln>
        </p:spPr>
      </p:pic>
      <p:pic>
        <p:nvPicPr>
          <p:cNvPr id="332" name="Picture 23" descr=""/>
          <p:cNvPicPr/>
          <p:nvPr/>
        </p:nvPicPr>
        <p:blipFill>
          <a:blip r:embed="rId8"/>
          <a:stretch/>
        </p:blipFill>
        <p:spPr>
          <a:xfrm>
            <a:off x="9206640" y="3532320"/>
            <a:ext cx="2572560" cy="1944360"/>
          </a:xfrm>
          <a:prstGeom prst="rect">
            <a:avLst/>
          </a:prstGeom>
          <a:ln>
            <a:noFill/>
          </a:ln>
        </p:spPr>
      </p:pic>
      <p:pic>
        <p:nvPicPr>
          <p:cNvPr id="333" name="Picture 27" descr=""/>
          <p:cNvPicPr/>
          <p:nvPr/>
        </p:nvPicPr>
        <p:blipFill>
          <a:blip r:embed="rId9"/>
          <a:stretch/>
        </p:blipFill>
        <p:spPr>
          <a:xfrm>
            <a:off x="7046280" y="2237760"/>
            <a:ext cx="1774800" cy="2588760"/>
          </a:xfrm>
          <a:prstGeom prst="rect">
            <a:avLst/>
          </a:prstGeom>
          <a:ln>
            <a:noFill/>
          </a:ln>
        </p:spPr>
      </p:pic>
      <p:pic>
        <p:nvPicPr>
          <p:cNvPr id="334" name="Picture 29" descr=""/>
          <p:cNvPicPr/>
          <p:nvPr/>
        </p:nvPicPr>
        <p:blipFill>
          <a:blip r:embed="rId10"/>
          <a:stretch/>
        </p:blipFill>
        <p:spPr>
          <a:xfrm>
            <a:off x="3442320" y="1276920"/>
            <a:ext cx="4714920" cy="951120"/>
          </a:xfrm>
          <a:prstGeom prst="rect">
            <a:avLst/>
          </a:prstGeom>
          <a:ln>
            <a:noFill/>
          </a:ln>
        </p:spPr>
      </p:pic>
      <p:pic>
        <p:nvPicPr>
          <p:cNvPr id="335" name="Picture 6" descr=""/>
          <p:cNvPicPr/>
          <p:nvPr/>
        </p:nvPicPr>
        <p:blipFill>
          <a:blip r:embed="rId11"/>
          <a:stretch/>
        </p:blipFill>
        <p:spPr>
          <a:xfrm>
            <a:off x="441720" y="4808160"/>
            <a:ext cx="2743200" cy="1542240"/>
          </a:xfrm>
          <a:prstGeom prst="rect">
            <a:avLst/>
          </a:prstGeom>
          <a:ln>
            <a:noFill/>
          </a:ln>
        </p:spPr>
      </p:pic>
    </p:spTree>
  </p:cSld>
  <p:transition>
    <p:fade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337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338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F866470A-B4C7-4BAD-BE97-D2B012789E1A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sp>
        <p:nvSpPr>
          <p:cNvPr id="339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DC Culture - Now</a:t>
            </a:r>
            <a:endParaRPr/>
          </a:p>
        </p:txBody>
      </p:sp>
      <p:pic>
        <p:nvPicPr>
          <p:cNvPr id="340" name="Picture 7" descr=""/>
          <p:cNvPicPr/>
          <p:nvPr/>
        </p:nvPicPr>
        <p:blipFill>
          <a:blip r:embed="rId1"/>
          <a:stretch/>
        </p:blipFill>
        <p:spPr>
          <a:xfrm>
            <a:off x="356760" y="1071360"/>
            <a:ext cx="3700080" cy="2772720"/>
          </a:xfrm>
          <a:prstGeom prst="rect">
            <a:avLst/>
          </a:prstGeom>
          <a:ln>
            <a:noFill/>
          </a:ln>
        </p:spPr>
      </p:pic>
      <p:pic>
        <p:nvPicPr>
          <p:cNvPr id="341" name="Picture 8" descr=""/>
          <p:cNvPicPr/>
          <p:nvPr/>
        </p:nvPicPr>
        <p:blipFill>
          <a:blip r:embed="rId2"/>
          <a:stretch/>
        </p:blipFill>
        <p:spPr>
          <a:xfrm>
            <a:off x="4448520" y="544320"/>
            <a:ext cx="2473920" cy="3298680"/>
          </a:xfrm>
          <a:prstGeom prst="rect">
            <a:avLst/>
          </a:prstGeom>
          <a:ln>
            <a:noFill/>
          </a:ln>
        </p:spPr>
      </p:pic>
      <p:pic>
        <p:nvPicPr>
          <p:cNvPr id="342" name="Picture 9" descr=""/>
          <p:cNvPicPr/>
          <p:nvPr/>
        </p:nvPicPr>
        <p:blipFill>
          <a:blip r:embed="rId3"/>
          <a:stretch/>
        </p:blipFill>
        <p:spPr>
          <a:xfrm>
            <a:off x="3078000" y="3903840"/>
            <a:ext cx="2742840" cy="1501920"/>
          </a:xfrm>
          <a:prstGeom prst="rect">
            <a:avLst/>
          </a:prstGeom>
          <a:ln>
            <a:noFill/>
          </a:ln>
        </p:spPr>
      </p:pic>
      <p:pic>
        <p:nvPicPr>
          <p:cNvPr id="343" name="Picture 10" descr=""/>
          <p:cNvPicPr/>
          <p:nvPr/>
        </p:nvPicPr>
        <p:blipFill>
          <a:blip r:embed="rId4"/>
          <a:stretch/>
        </p:blipFill>
        <p:spPr>
          <a:xfrm>
            <a:off x="358560" y="3904200"/>
            <a:ext cx="1254600" cy="1667160"/>
          </a:xfrm>
          <a:prstGeom prst="rect">
            <a:avLst/>
          </a:prstGeom>
          <a:ln>
            <a:noFill/>
          </a:ln>
        </p:spPr>
      </p:pic>
      <p:pic>
        <p:nvPicPr>
          <p:cNvPr id="344" name="Picture 11" descr=""/>
          <p:cNvPicPr/>
          <p:nvPr/>
        </p:nvPicPr>
        <p:blipFill>
          <a:blip r:embed="rId5"/>
          <a:stretch/>
        </p:blipFill>
        <p:spPr>
          <a:xfrm>
            <a:off x="7686000" y="347400"/>
            <a:ext cx="2958120" cy="2218320"/>
          </a:xfrm>
          <a:prstGeom prst="rect">
            <a:avLst/>
          </a:prstGeom>
          <a:ln>
            <a:noFill/>
          </a:ln>
        </p:spPr>
      </p:pic>
      <p:pic>
        <p:nvPicPr>
          <p:cNvPr id="345" name="Picture 12" descr=""/>
          <p:cNvPicPr/>
          <p:nvPr/>
        </p:nvPicPr>
        <p:blipFill>
          <a:blip r:embed="rId6"/>
          <a:stretch/>
        </p:blipFill>
        <p:spPr>
          <a:xfrm>
            <a:off x="1739160" y="4621320"/>
            <a:ext cx="1218960" cy="1631160"/>
          </a:xfrm>
          <a:prstGeom prst="rect">
            <a:avLst/>
          </a:prstGeom>
          <a:ln>
            <a:noFill/>
          </a:ln>
        </p:spPr>
      </p:pic>
      <p:pic>
        <p:nvPicPr>
          <p:cNvPr id="346" name="Picture 13" descr=""/>
          <p:cNvPicPr/>
          <p:nvPr/>
        </p:nvPicPr>
        <p:blipFill>
          <a:blip r:embed="rId7"/>
          <a:stretch/>
        </p:blipFill>
        <p:spPr>
          <a:xfrm>
            <a:off x="9236880" y="2667960"/>
            <a:ext cx="2742840" cy="2057040"/>
          </a:xfrm>
          <a:prstGeom prst="rect">
            <a:avLst/>
          </a:prstGeom>
          <a:ln>
            <a:noFill/>
          </a:ln>
        </p:spPr>
      </p:pic>
      <p:pic>
        <p:nvPicPr>
          <p:cNvPr id="347" name="Picture 14" descr=""/>
          <p:cNvPicPr/>
          <p:nvPr/>
        </p:nvPicPr>
        <p:blipFill>
          <a:blip r:embed="rId8"/>
          <a:stretch/>
        </p:blipFill>
        <p:spPr>
          <a:xfrm>
            <a:off x="6667560" y="3899520"/>
            <a:ext cx="2034720" cy="2724840"/>
          </a:xfrm>
          <a:prstGeom prst="rect">
            <a:avLst/>
          </a:prstGeom>
          <a:ln>
            <a:noFill/>
          </a:ln>
        </p:spPr>
      </p:pic>
      <p:pic>
        <p:nvPicPr>
          <p:cNvPr id="348" name="Picture 15" descr=""/>
          <p:cNvPicPr/>
          <p:nvPr/>
        </p:nvPicPr>
        <p:blipFill>
          <a:blip r:embed="rId9"/>
          <a:stretch/>
        </p:blipFill>
        <p:spPr>
          <a:xfrm>
            <a:off x="8760600" y="4828680"/>
            <a:ext cx="1523520" cy="1745280"/>
          </a:xfrm>
          <a:prstGeom prst="rect">
            <a:avLst/>
          </a:prstGeom>
          <a:ln>
            <a:noFill/>
          </a:ln>
        </p:spPr>
      </p:pic>
      <p:pic>
        <p:nvPicPr>
          <p:cNvPr id="349" name="Picture 15" descr=""/>
          <p:cNvPicPr/>
          <p:nvPr/>
        </p:nvPicPr>
        <p:blipFill>
          <a:blip r:embed="rId10"/>
          <a:stretch/>
        </p:blipFill>
        <p:spPr>
          <a:xfrm>
            <a:off x="3648240" y="5408640"/>
            <a:ext cx="2742840" cy="1670040"/>
          </a:xfrm>
          <a:prstGeom prst="rect">
            <a:avLst/>
          </a:prstGeom>
          <a:ln>
            <a:noFill/>
          </a:ln>
        </p:spPr>
      </p:pic>
    </p:spTree>
  </p:cSld>
  <p:transition>
    <p:fade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NY Metro </a:t>
            </a: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
</a:t>
            </a: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Market</a:t>
            </a:r>
            <a:endParaRPr/>
          </a:p>
        </p:txBody>
      </p:sp>
      <p:pic>
        <p:nvPicPr>
          <p:cNvPr id="351" name="Picture 1" descr=""/>
          <p:cNvPicPr/>
          <p:nvPr/>
        </p:nvPicPr>
        <p:blipFill>
          <a:blip r:embed="rId1"/>
          <a:stretch/>
        </p:blipFill>
        <p:spPr>
          <a:xfrm>
            <a:off x="3071880" y="480960"/>
            <a:ext cx="6048000" cy="5895720"/>
          </a:xfrm>
          <a:prstGeom prst="rect">
            <a:avLst/>
          </a:prstGeom>
          <a:ln>
            <a:noFill/>
          </a:ln>
        </p:spPr>
      </p:pic>
      <p:sp>
        <p:nvSpPr>
          <p:cNvPr id="352" name="CustomShape 2"/>
          <p:cNvSpPr/>
          <p:nvPr/>
        </p:nvSpPr>
        <p:spPr>
          <a:xfrm>
            <a:off x="189360" y="1586880"/>
            <a:ext cx="23709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 algn="ctr">
              <a:lnSpc>
                <a:spcPct val="100000"/>
              </a:lnSpc>
            </a:pPr>
            <a:r>
              <a:rPr lang="en-US" sz="16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Hudson Crossing Drive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pc="-1" strike="noStrike">
                <a:solidFill>
                  <a:srgbClr val="ef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Montgomery, NY 12549</a:t>
            </a:r>
            <a:endParaRPr/>
          </a:p>
        </p:txBody>
      </p:sp>
    </p:spTree>
  </p:cSld>
  <p:transition spd="med">
    <p:fade/>
  </p:transition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Shape 1"/>
          <p:cNvSpPr txBox="1"/>
          <p:nvPr/>
        </p:nvSpPr>
        <p:spPr>
          <a:xfrm>
            <a:off x="1401120" y="6344280"/>
            <a:ext cx="411444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McKesson Confidential and Proprietary</a:t>
            </a:r>
            <a:endParaRPr/>
          </a:p>
        </p:txBody>
      </p:sp>
      <p:sp>
        <p:nvSpPr>
          <p:cNvPr id="354" name="TextShape 2"/>
          <p:cNvSpPr txBox="1"/>
          <p:nvPr/>
        </p:nvSpPr>
        <p:spPr>
          <a:xfrm>
            <a:off x="743040" y="6344280"/>
            <a:ext cx="62712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r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06/26/2018</a:t>
            </a:r>
            <a:endParaRPr/>
          </a:p>
        </p:txBody>
      </p:sp>
      <p:sp>
        <p:nvSpPr>
          <p:cNvPr id="355" name="TextShape 3"/>
          <p:cNvSpPr txBox="1"/>
          <p:nvPr/>
        </p:nvSpPr>
        <p:spPr>
          <a:xfrm>
            <a:off x="357480" y="6344280"/>
            <a:ext cx="354600" cy="18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>
              <a:lnSpc>
                <a:spcPct val="100000"/>
              </a:lnSpc>
            </a:pPr>
            <a:fld id="{86034F20-0990-4D94-9262-3C4F6F88BFC6}" type="slidenum">
              <a:rPr lang="en-US" sz="8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/>
          </a:p>
        </p:txBody>
      </p:sp>
      <p:pic>
        <p:nvPicPr>
          <p:cNvPr id="356" name="Content Placeholder 6" descr=""/>
          <p:cNvPicPr/>
          <p:nvPr/>
        </p:nvPicPr>
        <p:blipFill>
          <a:blip r:embed="rId1"/>
          <a:stretch/>
        </p:blipFill>
        <p:spPr>
          <a:xfrm>
            <a:off x="6234120" y="241920"/>
            <a:ext cx="4372560" cy="5830200"/>
          </a:xfrm>
          <a:prstGeom prst="rect">
            <a:avLst/>
          </a:prstGeom>
          <a:ln>
            <a:noFill/>
          </a:ln>
        </p:spPr>
      </p:pic>
      <p:sp>
        <p:nvSpPr>
          <p:cNvPr id="357" name="TextShape 4"/>
          <p:cNvSpPr txBox="1"/>
          <p:nvPr/>
        </p:nvSpPr>
        <p:spPr>
          <a:xfrm>
            <a:off x="357480" y="345960"/>
            <a:ext cx="11483640" cy="36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0000"/>
              </a:lnSpc>
            </a:pPr>
            <a:r>
              <a:rPr b="1" lang="en-US" sz="3400" spc="-1" strike="noStrike">
                <a:solidFill>
                  <a:srgbClr val="005a8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Init Stations – Start </a:t>
            </a:r>
            <a:endParaRPr/>
          </a:p>
        </p:txBody>
      </p:sp>
      <p:pic>
        <p:nvPicPr>
          <p:cNvPr id="358" name="Picture 7" descr=""/>
          <p:cNvPicPr/>
          <p:nvPr/>
        </p:nvPicPr>
        <p:blipFill>
          <a:blip r:embed="rId2"/>
          <a:stretch/>
        </p:blipFill>
        <p:spPr>
          <a:xfrm>
            <a:off x="218880" y="1161000"/>
            <a:ext cx="5834520" cy="4911120"/>
          </a:xfrm>
          <a:prstGeom prst="rect">
            <a:avLst/>
          </a:prstGeom>
          <a:ln>
            <a:noFill/>
          </a:ln>
        </p:spPr>
      </p:pic>
    </p:spTree>
  </p:cSld>
  <p:transition>
    <p:fade/>
  </p:transition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LibreOffice/5.0.3.2$Windows_x86 LibreOffice_project/e5f16313668ac592c1bfb310f4390624e3dbfb75</Application>
  <Paragraphs>193</Paragraphs>
  <Company>McKesson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2017-05-01T19:17:17Z</dcterms:created>
  <dc:creator>Tribuzio, Sarah</dc:creator>
  <dc:description>for questions, contact mckessonbrandchampions@mckesson.com</dc:description>
  <dc:language>en-US</dc:language>
  <cp:lastModifiedBy>Antifonario, Kelly</cp:lastModifiedBy>
  <cp:lastPrinted>2018-06-25T12:53:07Z</cp:lastPrinted>
  <dcterms:modified xsi:type="dcterms:W3CDTF">2020-10-01T21:22:27Z</dcterms:modified>
  <cp:revision>2</cp:revision>
  <dc:title>Template Information | Delete This Slide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McKesson</vt:lpwstr>
  </property>
  <property fmtid="{D5CDD505-2E9C-101B-9397-08002B2CF9AE}" pid="4" name="ContentTypeId">
    <vt:lpwstr>0x010100E0D01E45C927824A91128756292F4CAF</vt:lpwstr>
  </property>
  <property fmtid="{D5CDD505-2E9C-101B-9397-08002B2CF9AE}" pid="5" name="HiddenSlides">
    <vt:i4>0</vt:i4>
  </property>
  <property fmtid="{D5CDD505-2E9C-101B-9397-08002B2CF9AE}" pid="6" name="HyperlinksChanged">
    <vt:bool>0</vt:bool>
  </property>
  <property fmtid="{D5CDD505-2E9C-101B-9397-08002B2CF9AE}" pid="7" name="LinksUpToDate">
    <vt:bool>0</vt:bool>
  </property>
  <property fmtid="{D5CDD505-2E9C-101B-9397-08002B2CF9AE}" pid="8" name="MMClips">
    <vt:i4>6</vt:i4>
  </property>
  <property fmtid="{D5CDD505-2E9C-101B-9397-08002B2CF9AE}" pid="9" name="Notes">
    <vt:i4>3</vt:i4>
  </property>
  <property fmtid="{D5CDD505-2E9C-101B-9397-08002B2CF9AE}" pid="10" name="PresentationFormat">
    <vt:lpwstr>Widescreen</vt:lpwstr>
  </property>
  <property fmtid="{D5CDD505-2E9C-101B-9397-08002B2CF9AE}" pid="11" name="ScaleCrop">
    <vt:bool>0</vt:bool>
  </property>
  <property fmtid="{D5CDD505-2E9C-101B-9397-08002B2CF9AE}" pid="12" name="ShareDoc">
    <vt:bool>0</vt:bool>
  </property>
  <property fmtid="{D5CDD505-2E9C-101B-9397-08002B2CF9AE}" pid="13" name="Slides">
    <vt:i4>23</vt:i4>
  </property>
  <property fmtid="{D5CDD505-2E9C-101B-9397-08002B2CF9AE}" pid="14" name="contentStatus">
    <vt:lpwstr>FINAL</vt:lpwstr>
  </property>
</Properties>
</file>